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5"/>
  </p:notesMasterIdLst>
  <p:sldIdLst>
    <p:sldId id="256" r:id="rId2"/>
    <p:sldId id="257" r:id="rId3"/>
    <p:sldId id="258" r:id="rId4"/>
    <p:sldId id="259" r:id="rId5"/>
    <p:sldId id="260" r:id="rId6"/>
    <p:sldId id="261" r:id="rId7"/>
    <p:sldId id="263" r:id="rId8"/>
    <p:sldId id="268" r:id="rId9"/>
    <p:sldId id="262" r:id="rId10"/>
    <p:sldId id="264" r:id="rId11"/>
    <p:sldId id="265" r:id="rId12"/>
    <p:sldId id="266" r:id="rId13"/>
    <p:sldId id="267"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6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E:\Doctorado%20UCA-Tesis\Biblio%20Cap%203-Programa%20de%20Incentivos\calculo%20de%20%20porcentaje%20de%20crecimiento%20internanua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Doctorado%20UCA-Tesis\Biblio%20Cap%203-Programa%20de%20Incentivos\calculo%20de%20%20porcentaje%20de%20crecimiento%20internanua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Doctorado%20UCA-Tesis\Biblio%20Cap%203-Programa%20de%20Incentivos\calculo%20de%20%20porcentaje%20de%20crecimiento%20internanu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Hoja1!$A$141</c:f>
              <c:strCache>
                <c:ptCount val="1"/>
                <c:pt idx="0">
                  <c:v>Cat I</c:v>
                </c:pt>
              </c:strCache>
            </c:strRef>
          </c:tx>
          <c:invertIfNegative val="0"/>
          <c:dLbls>
            <c:txPr>
              <a:bodyPr/>
              <a:lstStyle/>
              <a:p>
                <a:pPr>
                  <a:defRPr sz="800"/>
                </a:pPr>
                <a:endParaRPr lang="es-AR"/>
              </a:p>
            </c:txPr>
            <c:showLegendKey val="0"/>
            <c:showVal val="1"/>
            <c:showCatName val="0"/>
            <c:showSerName val="0"/>
            <c:showPercent val="0"/>
            <c:showBubbleSize val="0"/>
            <c:showLeaderLines val="0"/>
          </c:dLbls>
          <c:cat>
            <c:strRef>
              <c:f>Hoja1!$B$140:$L$140</c:f>
              <c:strCache>
                <c:ptCount val="11"/>
                <c:pt idx="0">
                  <c:v>2004</c:v>
                </c:pt>
                <c:pt idx="1">
                  <c:v>2005</c:v>
                </c:pt>
                <c:pt idx="2">
                  <c:v>2006</c:v>
                </c:pt>
                <c:pt idx="3">
                  <c:v>2007</c:v>
                </c:pt>
                <c:pt idx="4">
                  <c:v>2008</c:v>
                </c:pt>
                <c:pt idx="5">
                  <c:v>2009</c:v>
                </c:pt>
                <c:pt idx="6">
                  <c:v>2010</c:v>
                </c:pt>
                <c:pt idx="7">
                  <c:v>2011</c:v>
                </c:pt>
                <c:pt idx="8">
                  <c:v>2012</c:v>
                </c:pt>
                <c:pt idx="9">
                  <c:v>2013</c:v>
                </c:pt>
                <c:pt idx="10">
                  <c:v>Media</c:v>
                </c:pt>
              </c:strCache>
            </c:strRef>
          </c:cat>
          <c:val>
            <c:numRef>
              <c:f>Hoja1!$B$141:$L$141</c:f>
              <c:numCache>
                <c:formatCode>General</c:formatCode>
                <c:ptCount val="11"/>
                <c:pt idx="0">
                  <c:v>8.2399999999999984</c:v>
                </c:pt>
                <c:pt idx="1">
                  <c:v>10.49</c:v>
                </c:pt>
                <c:pt idx="2">
                  <c:v>10.26</c:v>
                </c:pt>
                <c:pt idx="3">
                  <c:v>10.030000000000001</c:v>
                </c:pt>
                <c:pt idx="4">
                  <c:v>9.66</c:v>
                </c:pt>
                <c:pt idx="5">
                  <c:v>9.5400000000000009</c:v>
                </c:pt>
                <c:pt idx="6">
                  <c:v>9.57</c:v>
                </c:pt>
                <c:pt idx="7">
                  <c:v>9.8600000000000048</c:v>
                </c:pt>
                <c:pt idx="8">
                  <c:v>9.2800000000000011</c:v>
                </c:pt>
                <c:pt idx="9">
                  <c:v>8.75</c:v>
                </c:pt>
                <c:pt idx="10" formatCode="0.00">
                  <c:v>9.5680000000000014</c:v>
                </c:pt>
              </c:numCache>
            </c:numRef>
          </c:val>
        </c:ser>
        <c:ser>
          <c:idx val="1"/>
          <c:order val="1"/>
          <c:tx>
            <c:strRef>
              <c:f>Hoja1!$A$142</c:f>
              <c:strCache>
                <c:ptCount val="1"/>
                <c:pt idx="0">
                  <c:v>Cat II</c:v>
                </c:pt>
              </c:strCache>
            </c:strRef>
          </c:tx>
          <c:invertIfNegative val="0"/>
          <c:dLbls>
            <c:txPr>
              <a:bodyPr/>
              <a:lstStyle/>
              <a:p>
                <a:pPr>
                  <a:defRPr sz="800"/>
                </a:pPr>
                <a:endParaRPr lang="es-AR"/>
              </a:p>
            </c:txPr>
            <c:showLegendKey val="0"/>
            <c:showVal val="1"/>
            <c:showCatName val="0"/>
            <c:showSerName val="0"/>
            <c:showPercent val="0"/>
            <c:showBubbleSize val="0"/>
            <c:showLeaderLines val="0"/>
          </c:dLbls>
          <c:cat>
            <c:strRef>
              <c:f>Hoja1!$B$140:$L$140</c:f>
              <c:strCache>
                <c:ptCount val="11"/>
                <c:pt idx="0">
                  <c:v>2004</c:v>
                </c:pt>
                <c:pt idx="1">
                  <c:v>2005</c:v>
                </c:pt>
                <c:pt idx="2">
                  <c:v>2006</c:v>
                </c:pt>
                <c:pt idx="3">
                  <c:v>2007</c:v>
                </c:pt>
                <c:pt idx="4">
                  <c:v>2008</c:v>
                </c:pt>
                <c:pt idx="5">
                  <c:v>2009</c:v>
                </c:pt>
                <c:pt idx="6">
                  <c:v>2010</c:v>
                </c:pt>
                <c:pt idx="7">
                  <c:v>2011</c:v>
                </c:pt>
                <c:pt idx="8">
                  <c:v>2012</c:v>
                </c:pt>
                <c:pt idx="9">
                  <c:v>2013</c:v>
                </c:pt>
                <c:pt idx="10">
                  <c:v>Media</c:v>
                </c:pt>
              </c:strCache>
            </c:strRef>
          </c:cat>
          <c:val>
            <c:numRef>
              <c:f>Hoja1!$B$142:$L$142</c:f>
              <c:numCache>
                <c:formatCode>General</c:formatCode>
                <c:ptCount val="11"/>
                <c:pt idx="0">
                  <c:v>13.16</c:v>
                </c:pt>
                <c:pt idx="1">
                  <c:v>13.53</c:v>
                </c:pt>
                <c:pt idx="2">
                  <c:v>13.43</c:v>
                </c:pt>
                <c:pt idx="3">
                  <c:v>13.239999999999998</c:v>
                </c:pt>
                <c:pt idx="4">
                  <c:v>13.06</c:v>
                </c:pt>
                <c:pt idx="5">
                  <c:v>12.76</c:v>
                </c:pt>
                <c:pt idx="6">
                  <c:v>13.06</c:v>
                </c:pt>
                <c:pt idx="7">
                  <c:v>14.15</c:v>
                </c:pt>
                <c:pt idx="8">
                  <c:v>13.639999999999999</c:v>
                </c:pt>
                <c:pt idx="9">
                  <c:v>13.229999999999999</c:v>
                </c:pt>
                <c:pt idx="10" formatCode="0.00">
                  <c:v>13.326000000000002</c:v>
                </c:pt>
              </c:numCache>
            </c:numRef>
          </c:val>
        </c:ser>
        <c:ser>
          <c:idx val="2"/>
          <c:order val="2"/>
          <c:tx>
            <c:strRef>
              <c:f>Hoja1!$A$143</c:f>
              <c:strCache>
                <c:ptCount val="1"/>
                <c:pt idx="0">
                  <c:v>Cat III</c:v>
                </c:pt>
              </c:strCache>
            </c:strRef>
          </c:tx>
          <c:invertIfNegative val="0"/>
          <c:dLbls>
            <c:txPr>
              <a:bodyPr/>
              <a:lstStyle/>
              <a:p>
                <a:pPr>
                  <a:defRPr sz="800"/>
                </a:pPr>
                <a:endParaRPr lang="es-AR"/>
              </a:p>
            </c:txPr>
            <c:showLegendKey val="0"/>
            <c:showVal val="1"/>
            <c:showCatName val="0"/>
            <c:showSerName val="0"/>
            <c:showPercent val="0"/>
            <c:showBubbleSize val="0"/>
            <c:showLeaderLines val="0"/>
          </c:dLbls>
          <c:cat>
            <c:strRef>
              <c:f>Hoja1!$B$140:$L$140</c:f>
              <c:strCache>
                <c:ptCount val="11"/>
                <c:pt idx="0">
                  <c:v>2004</c:v>
                </c:pt>
                <c:pt idx="1">
                  <c:v>2005</c:v>
                </c:pt>
                <c:pt idx="2">
                  <c:v>2006</c:v>
                </c:pt>
                <c:pt idx="3">
                  <c:v>2007</c:v>
                </c:pt>
                <c:pt idx="4">
                  <c:v>2008</c:v>
                </c:pt>
                <c:pt idx="5">
                  <c:v>2009</c:v>
                </c:pt>
                <c:pt idx="6">
                  <c:v>2010</c:v>
                </c:pt>
                <c:pt idx="7">
                  <c:v>2011</c:v>
                </c:pt>
                <c:pt idx="8">
                  <c:v>2012</c:v>
                </c:pt>
                <c:pt idx="9">
                  <c:v>2013</c:v>
                </c:pt>
                <c:pt idx="10">
                  <c:v>Media</c:v>
                </c:pt>
              </c:strCache>
            </c:strRef>
          </c:cat>
          <c:val>
            <c:numRef>
              <c:f>Hoja1!$B$143:$L$143</c:f>
              <c:numCache>
                <c:formatCode>General</c:formatCode>
                <c:ptCount val="11"/>
                <c:pt idx="0">
                  <c:v>30.43</c:v>
                </c:pt>
                <c:pt idx="1">
                  <c:v>31.66</c:v>
                </c:pt>
                <c:pt idx="2">
                  <c:v>31.66</c:v>
                </c:pt>
                <c:pt idx="3">
                  <c:v>31.77</c:v>
                </c:pt>
                <c:pt idx="4">
                  <c:v>31.8</c:v>
                </c:pt>
                <c:pt idx="5">
                  <c:v>31.77</c:v>
                </c:pt>
                <c:pt idx="6">
                  <c:v>30.310000000000031</c:v>
                </c:pt>
                <c:pt idx="7">
                  <c:v>31.9</c:v>
                </c:pt>
                <c:pt idx="8">
                  <c:v>31.25</c:v>
                </c:pt>
                <c:pt idx="9">
                  <c:v>30.73</c:v>
                </c:pt>
                <c:pt idx="10" formatCode="0.00">
                  <c:v>31.328000000000003</c:v>
                </c:pt>
              </c:numCache>
            </c:numRef>
          </c:val>
        </c:ser>
        <c:ser>
          <c:idx val="3"/>
          <c:order val="3"/>
          <c:tx>
            <c:strRef>
              <c:f>Hoja1!$A$144</c:f>
              <c:strCache>
                <c:ptCount val="1"/>
                <c:pt idx="0">
                  <c:v>Cat IV</c:v>
                </c:pt>
              </c:strCache>
            </c:strRef>
          </c:tx>
          <c:invertIfNegative val="0"/>
          <c:dLbls>
            <c:txPr>
              <a:bodyPr/>
              <a:lstStyle/>
              <a:p>
                <a:pPr>
                  <a:defRPr sz="800"/>
                </a:pPr>
                <a:endParaRPr lang="es-AR"/>
              </a:p>
            </c:txPr>
            <c:showLegendKey val="0"/>
            <c:showVal val="1"/>
            <c:showCatName val="0"/>
            <c:showSerName val="0"/>
            <c:showPercent val="0"/>
            <c:showBubbleSize val="0"/>
            <c:showLeaderLines val="0"/>
          </c:dLbls>
          <c:cat>
            <c:strRef>
              <c:f>Hoja1!$B$140:$L$140</c:f>
              <c:strCache>
                <c:ptCount val="11"/>
                <c:pt idx="0">
                  <c:v>2004</c:v>
                </c:pt>
                <c:pt idx="1">
                  <c:v>2005</c:v>
                </c:pt>
                <c:pt idx="2">
                  <c:v>2006</c:v>
                </c:pt>
                <c:pt idx="3">
                  <c:v>2007</c:v>
                </c:pt>
                <c:pt idx="4">
                  <c:v>2008</c:v>
                </c:pt>
                <c:pt idx="5">
                  <c:v>2009</c:v>
                </c:pt>
                <c:pt idx="6">
                  <c:v>2010</c:v>
                </c:pt>
                <c:pt idx="7">
                  <c:v>2011</c:v>
                </c:pt>
                <c:pt idx="8">
                  <c:v>2012</c:v>
                </c:pt>
                <c:pt idx="9">
                  <c:v>2013</c:v>
                </c:pt>
                <c:pt idx="10">
                  <c:v>Media</c:v>
                </c:pt>
              </c:strCache>
            </c:strRef>
          </c:cat>
          <c:val>
            <c:numRef>
              <c:f>Hoja1!$B$144:$L$144</c:f>
              <c:numCache>
                <c:formatCode>General</c:formatCode>
                <c:ptCount val="11"/>
                <c:pt idx="0">
                  <c:v>24.56</c:v>
                </c:pt>
                <c:pt idx="1">
                  <c:v>24.66</c:v>
                </c:pt>
                <c:pt idx="2">
                  <c:v>24.8</c:v>
                </c:pt>
                <c:pt idx="3">
                  <c:v>24.939999999999987</c:v>
                </c:pt>
                <c:pt idx="4">
                  <c:v>25.06</c:v>
                </c:pt>
                <c:pt idx="5">
                  <c:v>24.95</c:v>
                </c:pt>
                <c:pt idx="6">
                  <c:v>23.93</c:v>
                </c:pt>
                <c:pt idx="7">
                  <c:v>23.650000000000031</c:v>
                </c:pt>
                <c:pt idx="8">
                  <c:v>23.52</c:v>
                </c:pt>
                <c:pt idx="9">
                  <c:v>23.12</c:v>
                </c:pt>
                <c:pt idx="10" formatCode="0.00">
                  <c:v>24.319000000000031</c:v>
                </c:pt>
              </c:numCache>
            </c:numRef>
          </c:val>
        </c:ser>
        <c:ser>
          <c:idx val="4"/>
          <c:order val="4"/>
          <c:tx>
            <c:strRef>
              <c:f>Hoja1!$A$145</c:f>
              <c:strCache>
                <c:ptCount val="1"/>
                <c:pt idx="0">
                  <c:v>Cat V</c:v>
                </c:pt>
              </c:strCache>
            </c:strRef>
          </c:tx>
          <c:invertIfNegative val="0"/>
          <c:dLbls>
            <c:txPr>
              <a:bodyPr/>
              <a:lstStyle/>
              <a:p>
                <a:pPr>
                  <a:defRPr sz="800"/>
                </a:pPr>
                <a:endParaRPr lang="es-AR"/>
              </a:p>
            </c:txPr>
            <c:showLegendKey val="0"/>
            <c:showVal val="1"/>
            <c:showCatName val="0"/>
            <c:showSerName val="0"/>
            <c:showPercent val="0"/>
            <c:showBubbleSize val="0"/>
            <c:showLeaderLines val="0"/>
          </c:dLbls>
          <c:cat>
            <c:strRef>
              <c:f>Hoja1!$B$140:$L$140</c:f>
              <c:strCache>
                <c:ptCount val="11"/>
                <c:pt idx="0">
                  <c:v>2004</c:v>
                </c:pt>
                <c:pt idx="1">
                  <c:v>2005</c:v>
                </c:pt>
                <c:pt idx="2">
                  <c:v>2006</c:v>
                </c:pt>
                <c:pt idx="3">
                  <c:v>2007</c:v>
                </c:pt>
                <c:pt idx="4">
                  <c:v>2008</c:v>
                </c:pt>
                <c:pt idx="5">
                  <c:v>2009</c:v>
                </c:pt>
                <c:pt idx="6">
                  <c:v>2010</c:v>
                </c:pt>
                <c:pt idx="7">
                  <c:v>2011</c:v>
                </c:pt>
                <c:pt idx="8">
                  <c:v>2012</c:v>
                </c:pt>
                <c:pt idx="9">
                  <c:v>2013</c:v>
                </c:pt>
                <c:pt idx="10">
                  <c:v>Media</c:v>
                </c:pt>
              </c:strCache>
            </c:strRef>
          </c:cat>
          <c:val>
            <c:numRef>
              <c:f>Hoja1!$B$145:$L$145</c:f>
              <c:numCache>
                <c:formatCode>General</c:formatCode>
                <c:ptCount val="11"/>
                <c:pt idx="0">
                  <c:v>23.6</c:v>
                </c:pt>
                <c:pt idx="1">
                  <c:v>19.66</c:v>
                </c:pt>
                <c:pt idx="2">
                  <c:v>19.850000000000001</c:v>
                </c:pt>
                <c:pt idx="3">
                  <c:v>20.02</c:v>
                </c:pt>
                <c:pt idx="4">
                  <c:v>20.420000000000002</c:v>
                </c:pt>
                <c:pt idx="5">
                  <c:v>20.979999999999986</c:v>
                </c:pt>
                <c:pt idx="6">
                  <c:v>23.12</c:v>
                </c:pt>
                <c:pt idx="7">
                  <c:v>20.439999999999987</c:v>
                </c:pt>
                <c:pt idx="8">
                  <c:v>22.310000000000031</c:v>
                </c:pt>
                <c:pt idx="9">
                  <c:v>24.17</c:v>
                </c:pt>
                <c:pt idx="10" formatCode="0.00">
                  <c:v>21.457000000000001</c:v>
                </c:pt>
              </c:numCache>
            </c:numRef>
          </c:val>
        </c:ser>
        <c:dLbls>
          <c:showLegendKey val="0"/>
          <c:showVal val="0"/>
          <c:showCatName val="0"/>
          <c:showSerName val="0"/>
          <c:showPercent val="0"/>
          <c:showBubbleSize val="0"/>
        </c:dLbls>
        <c:gapWidth val="150"/>
        <c:shape val="box"/>
        <c:axId val="29488256"/>
        <c:axId val="29489792"/>
        <c:axId val="0"/>
      </c:bar3DChart>
      <c:catAx>
        <c:axId val="29488256"/>
        <c:scaling>
          <c:orientation val="minMax"/>
        </c:scaling>
        <c:delete val="0"/>
        <c:axPos val="b"/>
        <c:majorTickMark val="out"/>
        <c:minorTickMark val="none"/>
        <c:tickLblPos val="nextTo"/>
        <c:crossAx val="29489792"/>
        <c:crosses val="autoZero"/>
        <c:auto val="1"/>
        <c:lblAlgn val="ctr"/>
        <c:lblOffset val="100"/>
        <c:noMultiLvlLbl val="0"/>
      </c:catAx>
      <c:valAx>
        <c:axId val="29489792"/>
        <c:scaling>
          <c:orientation val="minMax"/>
        </c:scaling>
        <c:delete val="0"/>
        <c:axPos val="l"/>
        <c:majorGridlines/>
        <c:numFmt formatCode="0%" sourceLinked="1"/>
        <c:majorTickMark val="out"/>
        <c:minorTickMark val="none"/>
        <c:tickLblPos val="nextTo"/>
        <c:crossAx val="29488256"/>
        <c:crosses val="autoZero"/>
        <c:crossBetween val="between"/>
      </c:valAx>
    </c:plotArea>
    <c:legend>
      <c:legendPos val="r"/>
      <c:layout/>
      <c:overlay val="0"/>
      <c:txPr>
        <a:bodyPr/>
        <a:lstStyle/>
        <a:p>
          <a:pPr>
            <a:defRPr sz="800"/>
          </a:pPr>
          <a:endParaRPr lang="es-AR"/>
        </a:p>
      </c:txPr>
    </c:legend>
    <c:plotVisOnly val="1"/>
    <c:dispBlanksAs val="gap"/>
    <c:showDLblsOverMax val="0"/>
  </c:chart>
  <c:spPr>
    <a:ln w="15875"/>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Hoja1!$A$126</c:f>
              <c:strCache>
                <c:ptCount val="1"/>
                <c:pt idx="0">
                  <c:v>Ded Exclusiva</c:v>
                </c:pt>
              </c:strCache>
            </c:strRef>
          </c:tx>
          <c:invertIfNegative val="0"/>
          <c:dLbls>
            <c:txPr>
              <a:bodyPr/>
              <a:lstStyle/>
              <a:p>
                <a:pPr>
                  <a:defRPr sz="800"/>
                </a:pPr>
                <a:endParaRPr lang="es-AR"/>
              </a:p>
            </c:txPr>
            <c:showLegendKey val="0"/>
            <c:showVal val="1"/>
            <c:showCatName val="0"/>
            <c:showSerName val="0"/>
            <c:showPercent val="0"/>
            <c:showBubbleSize val="0"/>
            <c:showLeaderLines val="0"/>
          </c:dLbls>
          <c:cat>
            <c:strRef>
              <c:f>Hoja1!$B$125:$F$125</c:f>
              <c:strCache>
                <c:ptCount val="5"/>
                <c:pt idx="0">
                  <c:v>Cat I</c:v>
                </c:pt>
                <c:pt idx="1">
                  <c:v>Cat II</c:v>
                </c:pt>
                <c:pt idx="2">
                  <c:v>Cat III</c:v>
                </c:pt>
                <c:pt idx="3">
                  <c:v>Cat IV</c:v>
                </c:pt>
                <c:pt idx="4">
                  <c:v>Cat V</c:v>
                </c:pt>
              </c:strCache>
            </c:strRef>
          </c:cat>
          <c:val>
            <c:numRef>
              <c:f>Hoja1!$B$126:$F$126</c:f>
              <c:numCache>
                <c:formatCode>0.00</c:formatCode>
                <c:ptCount val="5"/>
                <c:pt idx="0">
                  <c:v>87.123459721477985</c:v>
                </c:pt>
                <c:pt idx="1">
                  <c:v>82.087445400654218</c:v>
                </c:pt>
                <c:pt idx="2">
                  <c:v>73.553219620136517</c:v>
                </c:pt>
                <c:pt idx="3">
                  <c:v>57.854455558781417</c:v>
                </c:pt>
                <c:pt idx="4">
                  <c:v>36.816739247766876</c:v>
                </c:pt>
              </c:numCache>
            </c:numRef>
          </c:val>
        </c:ser>
        <c:ser>
          <c:idx val="1"/>
          <c:order val="1"/>
          <c:tx>
            <c:strRef>
              <c:f>Hoja1!$A$127</c:f>
              <c:strCache>
                <c:ptCount val="1"/>
                <c:pt idx="0">
                  <c:v>Ded Semi-exclusiva</c:v>
                </c:pt>
              </c:strCache>
            </c:strRef>
          </c:tx>
          <c:invertIfNegative val="0"/>
          <c:dLbls>
            <c:txPr>
              <a:bodyPr/>
              <a:lstStyle/>
              <a:p>
                <a:pPr>
                  <a:defRPr sz="800"/>
                </a:pPr>
                <a:endParaRPr lang="es-AR"/>
              </a:p>
            </c:txPr>
            <c:showLegendKey val="0"/>
            <c:showVal val="1"/>
            <c:showCatName val="0"/>
            <c:showSerName val="0"/>
            <c:showPercent val="0"/>
            <c:showBubbleSize val="0"/>
            <c:showLeaderLines val="0"/>
          </c:dLbls>
          <c:cat>
            <c:strRef>
              <c:f>Hoja1!$B$125:$F$125</c:f>
              <c:strCache>
                <c:ptCount val="5"/>
                <c:pt idx="0">
                  <c:v>Cat I</c:v>
                </c:pt>
                <c:pt idx="1">
                  <c:v>Cat II</c:v>
                </c:pt>
                <c:pt idx="2">
                  <c:v>Cat III</c:v>
                </c:pt>
                <c:pt idx="3">
                  <c:v>Cat IV</c:v>
                </c:pt>
                <c:pt idx="4">
                  <c:v>Cat V</c:v>
                </c:pt>
              </c:strCache>
            </c:strRef>
          </c:cat>
          <c:val>
            <c:numRef>
              <c:f>Hoja1!$B$127:$F$127</c:f>
              <c:numCache>
                <c:formatCode>0.00</c:formatCode>
                <c:ptCount val="5"/>
                <c:pt idx="0">
                  <c:v>8.3254725595327255</c:v>
                </c:pt>
                <c:pt idx="1">
                  <c:v>13.95409050477187</c:v>
                </c:pt>
                <c:pt idx="2">
                  <c:v>22.631159369112257</c:v>
                </c:pt>
                <c:pt idx="3">
                  <c:v>37.064352367914161</c:v>
                </c:pt>
                <c:pt idx="4">
                  <c:v>48.777958280480412</c:v>
                </c:pt>
              </c:numCache>
            </c:numRef>
          </c:val>
        </c:ser>
        <c:ser>
          <c:idx val="2"/>
          <c:order val="2"/>
          <c:tx>
            <c:strRef>
              <c:f>Hoja1!$A$128</c:f>
              <c:strCache>
                <c:ptCount val="1"/>
                <c:pt idx="0">
                  <c:v>Ded Simple</c:v>
                </c:pt>
              </c:strCache>
            </c:strRef>
          </c:tx>
          <c:invertIfNegative val="0"/>
          <c:dLbls>
            <c:txPr>
              <a:bodyPr/>
              <a:lstStyle/>
              <a:p>
                <a:pPr>
                  <a:defRPr sz="800"/>
                </a:pPr>
                <a:endParaRPr lang="es-AR"/>
              </a:p>
            </c:txPr>
            <c:showLegendKey val="0"/>
            <c:showVal val="1"/>
            <c:showCatName val="0"/>
            <c:showSerName val="0"/>
            <c:showPercent val="0"/>
            <c:showBubbleSize val="0"/>
            <c:showLeaderLines val="0"/>
          </c:dLbls>
          <c:cat>
            <c:strRef>
              <c:f>Hoja1!$B$125:$F$125</c:f>
              <c:strCache>
                <c:ptCount val="5"/>
                <c:pt idx="0">
                  <c:v>Cat I</c:v>
                </c:pt>
                <c:pt idx="1">
                  <c:v>Cat II</c:v>
                </c:pt>
                <c:pt idx="2">
                  <c:v>Cat III</c:v>
                </c:pt>
                <c:pt idx="3">
                  <c:v>Cat IV</c:v>
                </c:pt>
                <c:pt idx="4">
                  <c:v>Cat V</c:v>
                </c:pt>
              </c:strCache>
            </c:strRef>
          </c:cat>
          <c:val>
            <c:numRef>
              <c:f>Hoja1!$B$128:$F$128</c:f>
              <c:numCache>
                <c:formatCode>0.00</c:formatCode>
                <c:ptCount val="5"/>
                <c:pt idx="0">
                  <c:v>4.5510677189893514</c:v>
                </c:pt>
                <c:pt idx="1">
                  <c:v>3.9584640945739133</c:v>
                </c:pt>
                <c:pt idx="2">
                  <c:v>3.8155210107517719</c:v>
                </c:pt>
                <c:pt idx="3">
                  <c:v>5.0822920733041901</c:v>
                </c:pt>
                <c:pt idx="4">
                  <c:v>14.405402471752756</c:v>
                </c:pt>
              </c:numCache>
            </c:numRef>
          </c:val>
        </c:ser>
        <c:dLbls>
          <c:showLegendKey val="0"/>
          <c:showVal val="0"/>
          <c:showCatName val="0"/>
          <c:showSerName val="0"/>
          <c:showPercent val="0"/>
          <c:showBubbleSize val="0"/>
        </c:dLbls>
        <c:gapWidth val="150"/>
        <c:shape val="box"/>
        <c:axId val="30219648"/>
        <c:axId val="30229632"/>
        <c:axId val="0"/>
      </c:bar3DChart>
      <c:catAx>
        <c:axId val="30219648"/>
        <c:scaling>
          <c:orientation val="minMax"/>
        </c:scaling>
        <c:delete val="0"/>
        <c:axPos val="b"/>
        <c:majorTickMark val="out"/>
        <c:minorTickMark val="none"/>
        <c:tickLblPos val="nextTo"/>
        <c:crossAx val="30229632"/>
        <c:crosses val="autoZero"/>
        <c:auto val="1"/>
        <c:lblAlgn val="ctr"/>
        <c:lblOffset val="100"/>
        <c:noMultiLvlLbl val="0"/>
      </c:catAx>
      <c:valAx>
        <c:axId val="30229632"/>
        <c:scaling>
          <c:orientation val="minMax"/>
        </c:scaling>
        <c:delete val="0"/>
        <c:axPos val="l"/>
        <c:majorGridlines/>
        <c:numFmt formatCode="0.00" sourceLinked="1"/>
        <c:majorTickMark val="out"/>
        <c:minorTickMark val="none"/>
        <c:tickLblPos val="nextTo"/>
        <c:crossAx val="30219648"/>
        <c:crosses val="autoZero"/>
        <c:crossBetween val="between"/>
      </c:valAx>
    </c:plotArea>
    <c:legend>
      <c:legendPos val="r"/>
      <c:layout/>
      <c:overlay val="0"/>
      <c:txPr>
        <a:bodyPr/>
        <a:lstStyle/>
        <a:p>
          <a:pPr>
            <a:defRPr sz="800"/>
          </a:pPr>
          <a:endParaRPr lang="es-AR"/>
        </a:p>
      </c:txPr>
    </c:legend>
    <c:plotVisOnly val="1"/>
    <c:dispBlanksAs val="gap"/>
    <c:showDLblsOverMax val="0"/>
  </c:chart>
  <c:spPr>
    <a:ln w="19050"/>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Hoja1!$B$272</c:f>
              <c:strCache>
                <c:ptCount val="1"/>
                <c:pt idx="0">
                  <c:v>T6:Docentes UUNN</c:v>
                </c:pt>
              </c:strCache>
            </c:strRef>
          </c:tx>
          <c:invertIfNegative val="0"/>
          <c:dLbls>
            <c:dLbl>
              <c:idx val="6"/>
              <c:layout>
                <c:manualLayout>
                  <c:x val="-1.1799542756270511E-2"/>
                  <c:y val="3.0686601843032475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Lit>
              <c:formatCode>General</c:formatCode>
              <c:ptCount val="9"/>
              <c:pt idx="0">
                <c:v>2005</c:v>
              </c:pt>
              <c:pt idx="1">
                <c:v>2006</c:v>
              </c:pt>
              <c:pt idx="2">
                <c:v>2007</c:v>
              </c:pt>
              <c:pt idx="3">
                <c:v>2008</c:v>
              </c:pt>
              <c:pt idx="4">
                <c:v>2009</c:v>
              </c:pt>
              <c:pt idx="5">
                <c:v>2010</c:v>
              </c:pt>
              <c:pt idx="6">
                <c:v>2011</c:v>
              </c:pt>
              <c:pt idx="7">
                <c:v>2012</c:v>
              </c:pt>
              <c:pt idx="8">
                <c:v>2013</c:v>
              </c:pt>
            </c:numLit>
          </c:cat>
          <c:val>
            <c:numRef>
              <c:f>Hoja1!$C$272:$K$272</c:f>
              <c:numCache>
                <c:formatCode>General</c:formatCode>
                <c:ptCount val="9"/>
                <c:pt idx="0">
                  <c:v>4.49</c:v>
                </c:pt>
                <c:pt idx="1">
                  <c:v>3.4099999999999997</c:v>
                </c:pt>
                <c:pt idx="2">
                  <c:v>10.56</c:v>
                </c:pt>
                <c:pt idx="3">
                  <c:v>4.26</c:v>
                </c:pt>
                <c:pt idx="4" formatCode="0.00">
                  <c:v>-4.25</c:v>
                </c:pt>
                <c:pt idx="5">
                  <c:v>2.75</c:v>
                </c:pt>
                <c:pt idx="6">
                  <c:v>2.8899999999999997</c:v>
                </c:pt>
                <c:pt idx="7">
                  <c:v>2.5299999999999998</c:v>
                </c:pt>
                <c:pt idx="8" formatCode="0.00">
                  <c:v>-6.24</c:v>
                </c:pt>
              </c:numCache>
            </c:numRef>
          </c:val>
        </c:ser>
        <c:ser>
          <c:idx val="1"/>
          <c:order val="1"/>
          <c:tx>
            <c:strRef>
              <c:f>Hoja1!$B$273</c:f>
              <c:strCache>
                <c:ptCount val="1"/>
                <c:pt idx="0">
                  <c:v>T7:Docentes Incentivados</c:v>
                </c:pt>
              </c:strCache>
            </c:strRef>
          </c:tx>
          <c:invertIfNegative val="0"/>
          <c:dLbls>
            <c:dLbl>
              <c:idx val="2"/>
              <c:layout>
                <c:manualLayout>
                  <c:x val="1.6856300042140781E-3"/>
                  <c:y val="-2.7617458405157027E-2"/>
                </c:manualLayout>
              </c:layout>
              <c:showLegendKey val="0"/>
              <c:showVal val="1"/>
              <c:showCatName val="0"/>
              <c:showSerName val="0"/>
              <c:showPercent val="0"/>
              <c:showBubbleSize val="0"/>
            </c:dLbl>
            <c:dLbl>
              <c:idx val="3"/>
              <c:layout>
                <c:manualLayout>
                  <c:x val="1.6856300042140781E-3"/>
                  <c:y val="-6.1373203686064951E-3"/>
                </c:manualLayout>
              </c:layout>
              <c:showLegendKey val="0"/>
              <c:showVal val="1"/>
              <c:showCatName val="0"/>
              <c:showSerName val="0"/>
              <c:showPercent val="0"/>
              <c:showBubbleSize val="0"/>
            </c:dLbl>
            <c:dLbl>
              <c:idx val="4"/>
              <c:layout>
                <c:manualLayout>
                  <c:x val="6.7425200168563003E-3"/>
                  <c:y val="9.2059805529098281E-3"/>
                </c:manualLayout>
              </c:layout>
              <c:showLegendKey val="0"/>
              <c:showVal val="1"/>
              <c:showCatName val="0"/>
              <c:showSerName val="0"/>
              <c:showPercent val="0"/>
              <c:showBubbleSize val="0"/>
            </c:dLbl>
            <c:dLbl>
              <c:idx val="6"/>
              <c:layout>
                <c:manualLayout>
                  <c:x val="1.0113780025284451E-2"/>
                  <c:y val="0"/>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Lit>
              <c:formatCode>General</c:formatCode>
              <c:ptCount val="9"/>
              <c:pt idx="0">
                <c:v>2005</c:v>
              </c:pt>
              <c:pt idx="1">
                <c:v>2006</c:v>
              </c:pt>
              <c:pt idx="2">
                <c:v>2007</c:v>
              </c:pt>
              <c:pt idx="3">
                <c:v>2008</c:v>
              </c:pt>
              <c:pt idx="4">
                <c:v>2009</c:v>
              </c:pt>
              <c:pt idx="5">
                <c:v>2010</c:v>
              </c:pt>
              <c:pt idx="6">
                <c:v>2011</c:v>
              </c:pt>
              <c:pt idx="7">
                <c:v>2012</c:v>
              </c:pt>
              <c:pt idx="8">
                <c:v>2013</c:v>
              </c:pt>
            </c:numLit>
          </c:cat>
          <c:val>
            <c:numRef>
              <c:f>Hoja1!$C$273:$K$273</c:f>
              <c:numCache>
                <c:formatCode>General</c:formatCode>
                <c:ptCount val="9"/>
                <c:pt idx="0">
                  <c:v>19.54</c:v>
                </c:pt>
                <c:pt idx="1">
                  <c:v>0.63000000000000311</c:v>
                </c:pt>
                <c:pt idx="2" formatCode="0.00">
                  <c:v>-0.29000000000000031</c:v>
                </c:pt>
                <c:pt idx="3" formatCode="0.00">
                  <c:v>-1.1700000000000021</c:v>
                </c:pt>
                <c:pt idx="4" formatCode="0.00">
                  <c:v>-2.1800000000000002</c:v>
                </c:pt>
                <c:pt idx="5">
                  <c:v>20.68</c:v>
                </c:pt>
                <c:pt idx="6">
                  <c:v>2.84</c:v>
                </c:pt>
                <c:pt idx="7">
                  <c:v>1.24</c:v>
                </c:pt>
                <c:pt idx="8" formatCode="0.00">
                  <c:v>-2.8099999999999987</c:v>
                </c:pt>
              </c:numCache>
            </c:numRef>
          </c:val>
        </c:ser>
        <c:ser>
          <c:idx val="2"/>
          <c:order val="2"/>
          <c:tx>
            <c:strRef>
              <c:f>Hoja1!$B$274</c:f>
              <c:strCache>
                <c:ptCount val="1"/>
                <c:pt idx="0">
                  <c:v>T8:Proyectos acreditados</c:v>
                </c:pt>
              </c:strCache>
            </c:strRef>
          </c:tx>
          <c:invertIfNegative val="0"/>
          <c:dLbls>
            <c:showLegendKey val="0"/>
            <c:showVal val="1"/>
            <c:showCatName val="0"/>
            <c:showSerName val="0"/>
            <c:showPercent val="0"/>
            <c:showBubbleSize val="0"/>
            <c:showLeaderLines val="0"/>
          </c:dLbls>
          <c:cat>
            <c:numLit>
              <c:formatCode>General</c:formatCode>
              <c:ptCount val="9"/>
              <c:pt idx="0">
                <c:v>2005</c:v>
              </c:pt>
              <c:pt idx="1">
                <c:v>2006</c:v>
              </c:pt>
              <c:pt idx="2">
                <c:v>2007</c:v>
              </c:pt>
              <c:pt idx="3">
                <c:v>2008</c:v>
              </c:pt>
              <c:pt idx="4">
                <c:v>2009</c:v>
              </c:pt>
              <c:pt idx="5">
                <c:v>2010</c:v>
              </c:pt>
              <c:pt idx="6">
                <c:v>2011</c:v>
              </c:pt>
              <c:pt idx="7">
                <c:v>2012</c:v>
              </c:pt>
              <c:pt idx="8">
                <c:v>2013</c:v>
              </c:pt>
            </c:numLit>
          </c:cat>
          <c:val>
            <c:numRef>
              <c:f>Hoja1!$C$274:$K$274</c:f>
              <c:numCache>
                <c:formatCode>General</c:formatCode>
                <c:ptCount val="9"/>
                <c:pt idx="0">
                  <c:v>13.65</c:v>
                </c:pt>
                <c:pt idx="1">
                  <c:v>5.85</c:v>
                </c:pt>
                <c:pt idx="2">
                  <c:v>3.3099999999999987</c:v>
                </c:pt>
                <c:pt idx="3">
                  <c:v>2.96</c:v>
                </c:pt>
                <c:pt idx="4">
                  <c:v>0.32000000000000156</c:v>
                </c:pt>
                <c:pt idx="5">
                  <c:v>6.44</c:v>
                </c:pt>
                <c:pt idx="6">
                  <c:v>4.42</c:v>
                </c:pt>
                <c:pt idx="7">
                  <c:v>4.8599999999999985</c:v>
                </c:pt>
              </c:numCache>
            </c:numRef>
          </c:val>
        </c:ser>
        <c:dLbls>
          <c:showLegendKey val="0"/>
          <c:showVal val="0"/>
          <c:showCatName val="0"/>
          <c:showSerName val="0"/>
          <c:showPercent val="0"/>
          <c:showBubbleSize val="0"/>
        </c:dLbls>
        <c:gapWidth val="150"/>
        <c:axId val="30348800"/>
        <c:axId val="30350336"/>
      </c:barChart>
      <c:catAx>
        <c:axId val="30348800"/>
        <c:scaling>
          <c:orientation val="minMax"/>
        </c:scaling>
        <c:delete val="0"/>
        <c:axPos val="b"/>
        <c:numFmt formatCode="General" sourceLinked="1"/>
        <c:majorTickMark val="out"/>
        <c:minorTickMark val="none"/>
        <c:tickLblPos val="nextTo"/>
        <c:crossAx val="30350336"/>
        <c:crosses val="autoZero"/>
        <c:auto val="1"/>
        <c:lblAlgn val="ctr"/>
        <c:lblOffset val="100"/>
        <c:noMultiLvlLbl val="0"/>
      </c:catAx>
      <c:valAx>
        <c:axId val="30350336"/>
        <c:scaling>
          <c:orientation val="minMax"/>
        </c:scaling>
        <c:delete val="0"/>
        <c:axPos val="l"/>
        <c:majorGridlines/>
        <c:numFmt formatCode="General" sourceLinked="1"/>
        <c:majorTickMark val="out"/>
        <c:minorTickMark val="none"/>
        <c:tickLblPos val="nextTo"/>
        <c:crossAx val="30348800"/>
        <c:crosses val="autoZero"/>
        <c:crossBetween val="between"/>
      </c:valAx>
    </c:plotArea>
    <c:legend>
      <c:legendPos val="r"/>
      <c:layout/>
      <c:overlay val="0"/>
    </c:legend>
    <c:plotVisOnly val="1"/>
    <c:dispBlanksAs val="gap"/>
    <c:showDLblsOverMax val="0"/>
  </c:chart>
  <c:spPr>
    <a:ln w="15875"/>
  </c:spPr>
  <c:txPr>
    <a:bodyPr/>
    <a:lstStyle/>
    <a:p>
      <a:pPr>
        <a:defRPr sz="800"/>
      </a:pPr>
      <a:endParaRPr lang="es-A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0C3A0D-C88F-43C5-98B3-177813FD132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AR"/>
        </a:p>
      </dgm:t>
    </dgm:pt>
    <dgm:pt modelId="{99098DF2-F941-4718-8FC5-2917876F2B81}">
      <dgm:prSet phldrT="[Texto]"/>
      <dgm:spPr/>
      <dgm:t>
        <a:bodyPr/>
        <a:lstStyle/>
        <a:p>
          <a:r>
            <a:rPr lang="es-AR" dirty="0" smtClean="0"/>
            <a:t>Formación académica  </a:t>
          </a:r>
        </a:p>
        <a:p>
          <a:r>
            <a:rPr lang="es-AR" dirty="0" smtClean="0"/>
            <a:t>200 pts.</a:t>
          </a:r>
          <a:endParaRPr lang="es-AR" dirty="0"/>
        </a:p>
      </dgm:t>
    </dgm:pt>
    <dgm:pt modelId="{6332F376-472A-406E-AA61-DDC62414E5D7}" type="parTrans" cxnId="{DCB82022-F71D-4AB3-BE1F-8EFB84F08595}">
      <dgm:prSet/>
      <dgm:spPr/>
      <dgm:t>
        <a:bodyPr/>
        <a:lstStyle/>
        <a:p>
          <a:endParaRPr lang="es-AR"/>
        </a:p>
      </dgm:t>
    </dgm:pt>
    <dgm:pt modelId="{39B108DF-726A-4508-AC4C-88E10664E4C2}" type="sibTrans" cxnId="{DCB82022-F71D-4AB3-BE1F-8EFB84F08595}">
      <dgm:prSet/>
      <dgm:spPr/>
      <dgm:t>
        <a:bodyPr/>
        <a:lstStyle/>
        <a:p>
          <a:endParaRPr lang="es-AR"/>
        </a:p>
      </dgm:t>
    </dgm:pt>
    <dgm:pt modelId="{1623E26E-C71E-4302-BF3E-7241F014A513}">
      <dgm:prSet phldrT="[Texto]"/>
      <dgm:spPr/>
      <dgm:t>
        <a:bodyPr/>
        <a:lstStyle/>
        <a:p>
          <a:r>
            <a:rPr lang="es-AR" dirty="0" smtClean="0"/>
            <a:t>Docencia</a:t>
          </a:r>
        </a:p>
        <a:p>
          <a:r>
            <a:rPr lang="es-AR" dirty="0" smtClean="0"/>
            <a:t>200 pts.</a:t>
          </a:r>
          <a:endParaRPr lang="es-AR" dirty="0"/>
        </a:p>
      </dgm:t>
    </dgm:pt>
    <dgm:pt modelId="{28FED758-9B03-4137-953B-27F613819E8E}" type="parTrans" cxnId="{483827F5-7BE0-4CA1-99E3-D77E7F690D27}">
      <dgm:prSet/>
      <dgm:spPr/>
      <dgm:t>
        <a:bodyPr/>
        <a:lstStyle/>
        <a:p>
          <a:endParaRPr lang="es-AR"/>
        </a:p>
      </dgm:t>
    </dgm:pt>
    <dgm:pt modelId="{25200357-8CF3-4AD7-9A37-68A153A31B87}" type="sibTrans" cxnId="{483827F5-7BE0-4CA1-99E3-D77E7F690D27}">
      <dgm:prSet/>
      <dgm:spPr/>
      <dgm:t>
        <a:bodyPr/>
        <a:lstStyle/>
        <a:p>
          <a:endParaRPr lang="es-AR"/>
        </a:p>
      </dgm:t>
    </dgm:pt>
    <dgm:pt modelId="{05A82340-F384-4D47-8309-B0B64351B806}">
      <dgm:prSet phldrT="[Texto]"/>
      <dgm:spPr/>
      <dgm:t>
        <a:bodyPr/>
        <a:lstStyle/>
        <a:p>
          <a:r>
            <a:rPr lang="es-AR" dirty="0" smtClean="0"/>
            <a:t>Formación de RRHH</a:t>
          </a:r>
        </a:p>
        <a:p>
          <a:r>
            <a:rPr lang="es-AR" dirty="0" smtClean="0"/>
            <a:t>360 pts.</a:t>
          </a:r>
          <a:endParaRPr lang="es-AR" dirty="0"/>
        </a:p>
      </dgm:t>
    </dgm:pt>
    <dgm:pt modelId="{6915328A-14F8-48F8-9565-CD93CC077192}" type="parTrans" cxnId="{3AC44AF5-6D74-40CA-BB51-F160A39B17AF}">
      <dgm:prSet/>
      <dgm:spPr/>
      <dgm:t>
        <a:bodyPr/>
        <a:lstStyle/>
        <a:p>
          <a:endParaRPr lang="es-AR"/>
        </a:p>
      </dgm:t>
    </dgm:pt>
    <dgm:pt modelId="{828A84E5-42F1-490E-B6B9-B01FD85C59A0}" type="sibTrans" cxnId="{3AC44AF5-6D74-40CA-BB51-F160A39B17AF}">
      <dgm:prSet/>
      <dgm:spPr/>
      <dgm:t>
        <a:bodyPr/>
        <a:lstStyle/>
        <a:p>
          <a:endParaRPr lang="es-AR"/>
        </a:p>
      </dgm:t>
    </dgm:pt>
    <dgm:pt modelId="{E6501AF1-6A16-4FBB-9361-1C2C90B1541D}">
      <dgm:prSet phldrT="[Texto]"/>
      <dgm:spPr>
        <a:solidFill>
          <a:srgbClr val="FF0000"/>
        </a:solidFill>
      </dgm:spPr>
      <dgm:t>
        <a:bodyPr/>
        <a:lstStyle/>
        <a:p>
          <a:r>
            <a:rPr lang="es-AR" dirty="0" smtClean="0"/>
            <a:t>Producción en investigación</a:t>
          </a:r>
        </a:p>
        <a:p>
          <a:r>
            <a:rPr lang="es-AR" dirty="0" smtClean="0"/>
            <a:t>300 pts.</a:t>
          </a:r>
          <a:endParaRPr lang="es-AR" dirty="0"/>
        </a:p>
      </dgm:t>
    </dgm:pt>
    <dgm:pt modelId="{F9886915-FD40-4BB7-9FBD-53B97CB3F2BD}" type="parTrans" cxnId="{980EAC6A-715F-4CF0-BFD3-4C2235109FBC}">
      <dgm:prSet/>
      <dgm:spPr/>
      <dgm:t>
        <a:bodyPr/>
        <a:lstStyle/>
        <a:p>
          <a:endParaRPr lang="es-AR"/>
        </a:p>
      </dgm:t>
    </dgm:pt>
    <dgm:pt modelId="{181860D9-7D66-4E8E-ABC8-3B3495141210}" type="sibTrans" cxnId="{980EAC6A-715F-4CF0-BFD3-4C2235109FBC}">
      <dgm:prSet/>
      <dgm:spPr/>
      <dgm:t>
        <a:bodyPr/>
        <a:lstStyle/>
        <a:p>
          <a:endParaRPr lang="es-AR"/>
        </a:p>
      </dgm:t>
    </dgm:pt>
    <dgm:pt modelId="{A5F21111-198F-47DF-BFB3-E204171C03C7}">
      <dgm:prSet phldrT="[Texto]"/>
      <dgm:spPr>
        <a:solidFill>
          <a:schemeClr val="accent3">
            <a:lumMod val="40000"/>
            <a:lumOff val="60000"/>
          </a:schemeClr>
        </a:solidFill>
      </dgm:spPr>
      <dgm:t>
        <a:bodyPr/>
        <a:lstStyle/>
        <a:p>
          <a:r>
            <a:rPr lang="es-AR" dirty="0" smtClean="0"/>
            <a:t>Producción en docencia</a:t>
          </a:r>
        </a:p>
        <a:p>
          <a:r>
            <a:rPr lang="es-AR" dirty="0" smtClean="0"/>
            <a:t>250 pts.</a:t>
          </a:r>
          <a:endParaRPr lang="es-AR" dirty="0"/>
        </a:p>
      </dgm:t>
    </dgm:pt>
    <dgm:pt modelId="{003263E2-4C6E-4B05-9243-1C68CABE1569}" type="parTrans" cxnId="{0F2095F6-844F-419F-9A46-E16456B07790}">
      <dgm:prSet/>
      <dgm:spPr/>
      <dgm:t>
        <a:bodyPr/>
        <a:lstStyle/>
        <a:p>
          <a:endParaRPr lang="es-AR"/>
        </a:p>
      </dgm:t>
    </dgm:pt>
    <dgm:pt modelId="{3603BA92-B901-4A52-9539-9EC429B2F4B1}" type="sibTrans" cxnId="{0F2095F6-844F-419F-9A46-E16456B07790}">
      <dgm:prSet/>
      <dgm:spPr/>
      <dgm:t>
        <a:bodyPr/>
        <a:lstStyle/>
        <a:p>
          <a:endParaRPr lang="es-AR"/>
        </a:p>
      </dgm:t>
    </dgm:pt>
    <dgm:pt modelId="{E79E526F-E038-4DC9-AA06-B839E14045FA}">
      <dgm:prSet phldrT="[Texto]"/>
      <dgm:spPr>
        <a:solidFill>
          <a:schemeClr val="accent3">
            <a:lumMod val="40000"/>
            <a:lumOff val="60000"/>
          </a:schemeClr>
        </a:solidFill>
      </dgm:spPr>
      <dgm:t>
        <a:bodyPr/>
        <a:lstStyle/>
        <a:p>
          <a:r>
            <a:rPr lang="es-AR" dirty="0" smtClean="0"/>
            <a:t>Producción en transferencia</a:t>
          </a:r>
        </a:p>
        <a:p>
          <a:r>
            <a:rPr lang="es-AR" dirty="0" smtClean="0"/>
            <a:t>300 pts.</a:t>
          </a:r>
          <a:endParaRPr lang="es-AR" dirty="0"/>
        </a:p>
      </dgm:t>
    </dgm:pt>
    <dgm:pt modelId="{1BE8DD9E-7DC0-4114-A5DD-8E7786995B8E}" type="parTrans" cxnId="{94D55D63-058D-4005-BA1C-98A29756FF16}">
      <dgm:prSet/>
      <dgm:spPr/>
      <dgm:t>
        <a:bodyPr/>
        <a:lstStyle/>
        <a:p>
          <a:endParaRPr lang="es-AR"/>
        </a:p>
      </dgm:t>
    </dgm:pt>
    <dgm:pt modelId="{CB6F9606-B88D-41B2-BBD3-5FD414F88941}" type="sibTrans" cxnId="{94D55D63-058D-4005-BA1C-98A29756FF16}">
      <dgm:prSet/>
      <dgm:spPr/>
      <dgm:t>
        <a:bodyPr/>
        <a:lstStyle/>
        <a:p>
          <a:endParaRPr lang="es-AR"/>
        </a:p>
      </dgm:t>
    </dgm:pt>
    <dgm:pt modelId="{D117A3BB-AFBA-4F96-AA7E-7AB4A349D38F}">
      <dgm:prSet phldrT="[Texto]"/>
      <dgm:spPr/>
      <dgm:t>
        <a:bodyPr/>
        <a:lstStyle/>
        <a:p>
          <a:r>
            <a:rPr lang="es-AR" dirty="0" smtClean="0"/>
            <a:t>Proyectos de investigación 200 pts.</a:t>
          </a:r>
          <a:endParaRPr lang="es-AR" dirty="0"/>
        </a:p>
      </dgm:t>
    </dgm:pt>
    <dgm:pt modelId="{0CF615DB-D267-466B-BEFA-8BC843E02761}" type="sibTrans" cxnId="{1FE9CB2B-6FC7-4474-9B37-18819A94718B}">
      <dgm:prSet/>
      <dgm:spPr/>
      <dgm:t>
        <a:bodyPr/>
        <a:lstStyle/>
        <a:p>
          <a:endParaRPr lang="es-AR"/>
        </a:p>
      </dgm:t>
    </dgm:pt>
    <dgm:pt modelId="{5BD12CB1-1380-4A7F-B115-9CBB08388994}" type="parTrans" cxnId="{1FE9CB2B-6FC7-4474-9B37-18819A94718B}">
      <dgm:prSet/>
      <dgm:spPr/>
      <dgm:t>
        <a:bodyPr/>
        <a:lstStyle/>
        <a:p>
          <a:endParaRPr lang="es-AR"/>
        </a:p>
      </dgm:t>
    </dgm:pt>
    <dgm:pt modelId="{F162BDB0-299E-4520-BCC6-D2341BDF3DCE}">
      <dgm:prSet phldrT="[Texto]"/>
      <dgm:spPr/>
      <dgm:t>
        <a:bodyPr/>
        <a:lstStyle/>
        <a:p>
          <a:r>
            <a:rPr lang="es-AR" dirty="0" smtClean="0"/>
            <a:t>Gestión</a:t>
          </a:r>
        </a:p>
        <a:p>
          <a:r>
            <a:rPr lang="es-AR" dirty="0" smtClean="0"/>
            <a:t>150 pts.</a:t>
          </a:r>
          <a:endParaRPr lang="es-AR" dirty="0"/>
        </a:p>
      </dgm:t>
    </dgm:pt>
    <dgm:pt modelId="{172930F8-A306-4F55-A322-F6CBE630EC8D}" type="parTrans" cxnId="{996EA6DA-CD61-4EE8-BFB9-3EF1CBED28FE}">
      <dgm:prSet/>
      <dgm:spPr/>
      <dgm:t>
        <a:bodyPr/>
        <a:lstStyle/>
        <a:p>
          <a:endParaRPr lang="es-AR"/>
        </a:p>
      </dgm:t>
    </dgm:pt>
    <dgm:pt modelId="{956AAB1E-C5FB-401B-8806-04902431CBC6}" type="sibTrans" cxnId="{996EA6DA-CD61-4EE8-BFB9-3EF1CBED28FE}">
      <dgm:prSet/>
      <dgm:spPr/>
      <dgm:t>
        <a:bodyPr/>
        <a:lstStyle/>
        <a:p>
          <a:endParaRPr lang="es-AR"/>
        </a:p>
      </dgm:t>
    </dgm:pt>
    <dgm:pt modelId="{5A6F115B-A44F-4B35-BE4B-EBF82CCA856D}" type="pres">
      <dgm:prSet presAssocID="{2E0C3A0D-C88F-43C5-98B3-177813FD1320}" presName="diagram" presStyleCnt="0">
        <dgm:presLayoutVars>
          <dgm:dir/>
          <dgm:resizeHandles val="exact"/>
        </dgm:presLayoutVars>
      </dgm:prSet>
      <dgm:spPr/>
      <dgm:t>
        <a:bodyPr/>
        <a:lstStyle/>
        <a:p>
          <a:endParaRPr lang="es-AR"/>
        </a:p>
      </dgm:t>
    </dgm:pt>
    <dgm:pt modelId="{A293B7EA-5889-41B0-8469-59FE2C0E4699}" type="pres">
      <dgm:prSet presAssocID="{99098DF2-F941-4718-8FC5-2917876F2B81}" presName="node" presStyleLbl="node1" presStyleIdx="0" presStyleCnt="8" custLinFactNeighborY="-60830">
        <dgm:presLayoutVars>
          <dgm:bulletEnabled val="1"/>
        </dgm:presLayoutVars>
      </dgm:prSet>
      <dgm:spPr/>
      <dgm:t>
        <a:bodyPr/>
        <a:lstStyle/>
        <a:p>
          <a:endParaRPr lang="es-AR"/>
        </a:p>
      </dgm:t>
    </dgm:pt>
    <dgm:pt modelId="{8CB96A15-941C-4459-A660-6914B464BC5B}" type="pres">
      <dgm:prSet presAssocID="{39B108DF-726A-4508-AC4C-88E10664E4C2}" presName="sibTrans" presStyleCnt="0"/>
      <dgm:spPr/>
    </dgm:pt>
    <dgm:pt modelId="{42AEC32B-6F24-4B5E-88AD-62D3341E12D7}" type="pres">
      <dgm:prSet presAssocID="{1623E26E-C71E-4302-BF3E-7241F014A513}" presName="node" presStyleLbl="node1" presStyleIdx="1" presStyleCnt="8" custLinFactNeighborX="-1948" custLinFactNeighborY="-57900">
        <dgm:presLayoutVars>
          <dgm:bulletEnabled val="1"/>
        </dgm:presLayoutVars>
      </dgm:prSet>
      <dgm:spPr/>
      <dgm:t>
        <a:bodyPr/>
        <a:lstStyle/>
        <a:p>
          <a:endParaRPr lang="es-AR"/>
        </a:p>
      </dgm:t>
    </dgm:pt>
    <dgm:pt modelId="{2EA6961E-3ADF-498E-8FB1-6EC582AA1B6E}" type="pres">
      <dgm:prSet presAssocID="{25200357-8CF3-4AD7-9A37-68A153A31B87}" presName="sibTrans" presStyleCnt="0"/>
      <dgm:spPr/>
    </dgm:pt>
    <dgm:pt modelId="{7441A64D-FBAF-48B9-8CE6-21DD422B843E}" type="pres">
      <dgm:prSet presAssocID="{D117A3BB-AFBA-4F96-AA7E-7AB4A349D38F}" presName="node" presStyleLbl="node1" presStyleIdx="2" presStyleCnt="8" custLinFactNeighborX="-3720" custLinFactNeighborY="-88">
        <dgm:presLayoutVars>
          <dgm:bulletEnabled val="1"/>
        </dgm:presLayoutVars>
      </dgm:prSet>
      <dgm:spPr/>
      <dgm:t>
        <a:bodyPr/>
        <a:lstStyle/>
        <a:p>
          <a:endParaRPr lang="es-AR"/>
        </a:p>
      </dgm:t>
    </dgm:pt>
    <dgm:pt modelId="{33578364-B5DC-4BD1-9EA7-BF7C0C86D28A}" type="pres">
      <dgm:prSet presAssocID="{0CF615DB-D267-466B-BEFA-8BC843E02761}" presName="sibTrans" presStyleCnt="0"/>
      <dgm:spPr/>
    </dgm:pt>
    <dgm:pt modelId="{9313400E-246F-4A22-922E-12EF46FCC746}" type="pres">
      <dgm:prSet presAssocID="{05A82340-F384-4D47-8309-B0B64351B806}" presName="node" presStyleLbl="node1" presStyleIdx="3" presStyleCnt="8" custLinFactY="693" custLinFactNeighborX="53694" custLinFactNeighborY="100000">
        <dgm:presLayoutVars>
          <dgm:bulletEnabled val="1"/>
        </dgm:presLayoutVars>
      </dgm:prSet>
      <dgm:spPr/>
      <dgm:t>
        <a:bodyPr/>
        <a:lstStyle/>
        <a:p>
          <a:endParaRPr lang="es-AR"/>
        </a:p>
      </dgm:t>
    </dgm:pt>
    <dgm:pt modelId="{886459DA-9BC0-4A68-9E30-3888C4D91623}" type="pres">
      <dgm:prSet presAssocID="{828A84E5-42F1-490E-B6B9-B01FD85C59A0}" presName="sibTrans" presStyleCnt="0"/>
      <dgm:spPr/>
    </dgm:pt>
    <dgm:pt modelId="{48EA2A34-CD97-4882-A83D-538E7D8058EA}" type="pres">
      <dgm:prSet presAssocID="{E6501AF1-6A16-4FBB-9361-1C2C90B1541D}" presName="node" presStyleLbl="node1" presStyleIdx="4" presStyleCnt="8" custLinFactNeighborX="-2111" custLinFactNeighborY="-10477">
        <dgm:presLayoutVars>
          <dgm:bulletEnabled val="1"/>
        </dgm:presLayoutVars>
      </dgm:prSet>
      <dgm:spPr/>
      <dgm:t>
        <a:bodyPr/>
        <a:lstStyle/>
        <a:p>
          <a:endParaRPr lang="es-AR"/>
        </a:p>
      </dgm:t>
    </dgm:pt>
    <dgm:pt modelId="{49E4DE23-75E4-49C4-B2E7-A8F958394904}" type="pres">
      <dgm:prSet presAssocID="{181860D9-7D66-4E8E-ABC8-3B3495141210}" presName="sibTrans" presStyleCnt="0"/>
      <dgm:spPr/>
    </dgm:pt>
    <dgm:pt modelId="{BAC5E99D-0E9D-451F-AC89-609A4030B21C}" type="pres">
      <dgm:prSet presAssocID="{A5F21111-198F-47DF-BFB3-E204171C03C7}" presName="node" presStyleLbl="node1" presStyleIdx="5" presStyleCnt="8" custLinFactX="-100000" custLinFactNeighborX="-120502" custLinFactNeighborY="-10477">
        <dgm:presLayoutVars>
          <dgm:bulletEnabled val="1"/>
        </dgm:presLayoutVars>
      </dgm:prSet>
      <dgm:spPr/>
      <dgm:t>
        <a:bodyPr/>
        <a:lstStyle/>
        <a:p>
          <a:endParaRPr lang="es-AR"/>
        </a:p>
      </dgm:t>
    </dgm:pt>
    <dgm:pt modelId="{53DCA5BE-453B-4409-8DA9-4A82955649E1}" type="pres">
      <dgm:prSet presAssocID="{3603BA92-B901-4A52-9539-9EC429B2F4B1}" presName="sibTrans" presStyleCnt="0"/>
      <dgm:spPr/>
    </dgm:pt>
    <dgm:pt modelId="{72B1DA2B-72E0-46A8-93EE-CDBC159951A8}" type="pres">
      <dgm:prSet presAssocID="{E79E526F-E038-4DC9-AA06-B839E14045FA}" presName="node" presStyleLbl="node1" presStyleIdx="6" presStyleCnt="8" custLinFactX="61280" custLinFactY="-27144" custLinFactNeighborX="100000" custLinFactNeighborY="-100000">
        <dgm:presLayoutVars>
          <dgm:bulletEnabled val="1"/>
        </dgm:presLayoutVars>
      </dgm:prSet>
      <dgm:spPr/>
      <dgm:t>
        <a:bodyPr/>
        <a:lstStyle/>
        <a:p>
          <a:endParaRPr lang="es-AR"/>
        </a:p>
      </dgm:t>
    </dgm:pt>
    <dgm:pt modelId="{A0A1E97A-C9AA-4176-9574-6DAAB18107A6}" type="pres">
      <dgm:prSet presAssocID="{CB6F9606-B88D-41B2-BBD3-5FD414F88941}" presName="sibTrans" presStyleCnt="0"/>
      <dgm:spPr/>
    </dgm:pt>
    <dgm:pt modelId="{C15F918F-7328-40CE-8923-EDE42DDD7A00}" type="pres">
      <dgm:prSet presAssocID="{F162BDB0-299E-4520-BCC6-D2341BDF3DCE}" presName="node" presStyleLbl="node1" presStyleIdx="7" presStyleCnt="8" custLinFactNeighborX="-5143" custLinFactNeighborY="-15974">
        <dgm:presLayoutVars>
          <dgm:bulletEnabled val="1"/>
        </dgm:presLayoutVars>
      </dgm:prSet>
      <dgm:spPr/>
      <dgm:t>
        <a:bodyPr/>
        <a:lstStyle/>
        <a:p>
          <a:endParaRPr lang="es-AR"/>
        </a:p>
      </dgm:t>
    </dgm:pt>
  </dgm:ptLst>
  <dgm:cxnLst>
    <dgm:cxn modelId="{996EA6DA-CD61-4EE8-BFB9-3EF1CBED28FE}" srcId="{2E0C3A0D-C88F-43C5-98B3-177813FD1320}" destId="{F162BDB0-299E-4520-BCC6-D2341BDF3DCE}" srcOrd="7" destOrd="0" parTransId="{172930F8-A306-4F55-A322-F6CBE630EC8D}" sibTransId="{956AAB1E-C5FB-401B-8806-04902431CBC6}"/>
    <dgm:cxn modelId="{092B4DE8-E5A4-416F-BCAC-0D6C1F8A9FC1}" type="presOf" srcId="{2E0C3A0D-C88F-43C5-98B3-177813FD1320}" destId="{5A6F115B-A44F-4B35-BE4B-EBF82CCA856D}" srcOrd="0" destOrd="0" presId="urn:microsoft.com/office/officeart/2005/8/layout/default"/>
    <dgm:cxn modelId="{26489F7D-CBDF-4BF5-B0EA-06F485F9DDA3}" type="presOf" srcId="{F162BDB0-299E-4520-BCC6-D2341BDF3DCE}" destId="{C15F918F-7328-40CE-8923-EDE42DDD7A00}" srcOrd="0" destOrd="0" presId="urn:microsoft.com/office/officeart/2005/8/layout/default"/>
    <dgm:cxn modelId="{740505ED-EAC9-439D-AFA1-16CDB0C5B441}" type="presOf" srcId="{A5F21111-198F-47DF-BFB3-E204171C03C7}" destId="{BAC5E99D-0E9D-451F-AC89-609A4030B21C}" srcOrd="0" destOrd="0" presId="urn:microsoft.com/office/officeart/2005/8/layout/default"/>
    <dgm:cxn modelId="{94D55D63-058D-4005-BA1C-98A29756FF16}" srcId="{2E0C3A0D-C88F-43C5-98B3-177813FD1320}" destId="{E79E526F-E038-4DC9-AA06-B839E14045FA}" srcOrd="6" destOrd="0" parTransId="{1BE8DD9E-7DC0-4114-A5DD-8E7786995B8E}" sibTransId="{CB6F9606-B88D-41B2-BBD3-5FD414F88941}"/>
    <dgm:cxn modelId="{CA1E4F1F-E06F-4D72-8E61-B1600EDB8585}" type="presOf" srcId="{99098DF2-F941-4718-8FC5-2917876F2B81}" destId="{A293B7EA-5889-41B0-8469-59FE2C0E4699}" srcOrd="0" destOrd="0" presId="urn:microsoft.com/office/officeart/2005/8/layout/default"/>
    <dgm:cxn modelId="{1FE9CB2B-6FC7-4474-9B37-18819A94718B}" srcId="{2E0C3A0D-C88F-43C5-98B3-177813FD1320}" destId="{D117A3BB-AFBA-4F96-AA7E-7AB4A349D38F}" srcOrd="2" destOrd="0" parTransId="{5BD12CB1-1380-4A7F-B115-9CBB08388994}" sibTransId="{0CF615DB-D267-466B-BEFA-8BC843E02761}"/>
    <dgm:cxn modelId="{DCB82022-F71D-4AB3-BE1F-8EFB84F08595}" srcId="{2E0C3A0D-C88F-43C5-98B3-177813FD1320}" destId="{99098DF2-F941-4718-8FC5-2917876F2B81}" srcOrd="0" destOrd="0" parTransId="{6332F376-472A-406E-AA61-DDC62414E5D7}" sibTransId="{39B108DF-726A-4508-AC4C-88E10664E4C2}"/>
    <dgm:cxn modelId="{980EAC6A-715F-4CF0-BFD3-4C2235109FBC}" srcId="{2E0C3A0D-C88F-43C5-98B3-177813FD1320}" destId="{E6501AF1-6A16-4FBB-9361-1C2C90B1541D}" srcOrd="4" destOrd="0" parTransId="{F9886915-FD40-4BB7-9FBD-53B97CB3F2BD}" sibTransId="{181860D9-7D66-4E8E-ABC8-3B3495141210}"/>
    <dgm:cxn modelId="{06CE622E-603D-4BBA-A5D3-440E779656F9}" type="presOf" srcId="{05A82340-F384-4D47-8309-B0B64351B806}" destId="{9313400E-246F-4A22-922E-12EF46FCC746}" srcOrd="0" destOrd="0" presId="urn:microsoft.com/office/officeart/2005/8/layout/default"/>
    <dgm:cxn modelId="{C1B72489-1BEB-4972-AA84-BAA992E7ABF6}" type="presOf" srcId="{D117A3BB-AFBA-4F96-AA7E-7AB4A349D38F}" destId="{7441A64D-FBAF-48B9-8CE6-21DD422B843E}" srcOrd="0" destOrd="0" presId="urn:microsoft.com/office/officeart/2005/8/layout/default"/>
    <dgm:cxn modelId="{340F2B27-264D-4919-93ED-796BCB5455A5}" type="presOf" srcId="{E6501AF1-6A16-4FBB-9361-1C2C90B1541D}" destId="{48EA2A34-CD97-4882-A83D-538E7D8058EA}" srcOrd="0" destOrd="0" presId="urn:microsoft.com/office/officeart/2005/8/layout/default"/>
    <dgm:cxn modelId="{3009E4BC-CEF3-44A3-BA02-714416D13A3B}" type="presOf" srcId="{E79E526F-E038-4DC9-AA06-B839E14045FA}" destId="{72B1DA2B-72E0-46A8-93EE-CDBC159951A8}" srcOrd="0" destOrd="0" presId="urn:microsoft.com/office/officeart/2005/8/layout/default"/>
    <dgm:cxn modelId="{483827F5-7BE0-4CA1-99E3-D77E7F690D27}" srcId="{2E0C3A0D-C88F-43C5-98B3-177813FD1320}" destId="{1623E26E-C71E-4302-BF3E-7241F014A513}" srcOrd="1" destOrd="0" parTransId="{28FED758-9B03-4137-953B-27F613819E8E}" sibTransId="{25200357-8CF3-4AD7-9A37-68A153A31B87}"/>
    <dgm:cxn modelId="{3AC44AF5-6D74-40CA-BB51-F160A39B17AF}" srcId="{2E0C3A0D-C88F-43C5-98B3-177813FD1320}" destId="{05A82340-F384-4D47-8309-B0B64351B806}" srcOrd="3" destOrd="0" parTransId="{6915328A-14F8-48F8-9565-CD93CC077192}" sibTransId="{828A84E5-42F1-490E-B6B9-B01FD85C59A0}"/>
    <dgm:cxn modelId="{FFDB14A1-A0D6-4C98-A345-4996113B978F}" type="presOf" srcId="{1623E26E-C71E-4302-BF3E-7241F014A513}" destId="{42AEC32B-6F24-4B5E-88AD-62D3341E12D7}" srcOrd="0" destOrd="0" presId="urn:microsoft.com/office/officeart/2005/8/layout/default"/>
    <dgm:cxn modelId="{0F2095F6-844F-419F-9A46-E16456B07790}" srcId="{2E0C3A0D-C88F-43C5-98B3-177813FD1320}" destId="{A5F21111-198F-47DF-BFB3-E204171C03C7}" srcOrd="5" destOrd="0" parTransId="{003263E2-4C6E-4B05-9243-1C68CABE1569}" sibTransId="{3603BA92-B901-4A52-9539-9EC429B2F4B1}"/>
    <dgm:cxn modelId="{C3CB4C97-5F29-46F4-89D6-F5189E8287A9}" type="presParOf" srcId="{5A6F115B-A44F-4B35-BE4B-EBF82CCA856D}" destId="{A293B7EA-5889-41B0-8469-59FE2C0E4699}" srcOrd="0" destOrd="0" presId="urn:microsoft.com/office/officeart/2005/8/layout/default"/>
    <dgm:cxn modelId="{1368CA65-3389-4D39-B25C-5F17B079C668}" type="presParOf" srcId="{5A6F115B-A44F-4B35-BE4B-EBF82CCA856D}" destId="{8CB96A15-941C-4459-A660-6914B464BC5B}" srcOrd="1" destOrd="0" presId="urn:microsoft.com/office/officeart/2005/8/layout/default"/>
    <dgm:cxn modelId="{B7D4BFD0-8156-4224-8312-B31B2C991E1F}" type="presParOf" srcId="{5A6F115B-A44F-4B35-BE4B-EBF82CCA856D}" destId="{42AEC32B-6F24-4B5E-88AD-62D3341E12D7}" srcOrd="2" destOrd="0" presId="urn:microsoft.com/office/officeart/2005/8/layout/default"/>
    <dgm:cxn modelId="{038CE9F8-B010-42DB-AA01-CF1F5C613728}" type="presParOf" srcId="{5A6F115B-A44F-4B35-BE4B-EBF82CCA856D}" destId="{2EA6961E-3ADF-498E-8FB1-6EC582AA1B6E}" srcOrd="3" destOrd="0" presId="urn:microsoft.com/office/officeart/2005/8/layout/default"/>
    <dgm:cxn modelId="{8F1D60E8-4BB9-4FDD-8E25-9C1E37FF603C}" type="presParOf" srcId="{5A6F115B-A44F-4B35-BE4B-EBF82CCA856D}" destId="{7441A64D-FBAF-48B9-8CE6-21DD422B843E}" srcOrd="4" destOrd="0" presId="urn:microsoft.com/office/officeart/2005/8/layout/default"/>
    <dgm:cxn modelId="{20A61B9F-0128-4A94-B248-1C0D65D5D826}" type="presParOf" srcId="{5A6F115B-A44F-4B35-BE4B-EBF82CCA856D}" destId="{33578364-B5DC-4BD1-9EA7-BF7C0C86D28A}" srcOrd="5" destOrd="0" presId="urn:microsoft.com/office/officeart/2005/8/layout/default"/>
    <dgm:cxn modelId="{DF42773D-1A44-47CF-AC14-A3C5A5F211B7}" type="presParOf" srcId="{5A6F115B-A44F-4B35-BE4B-EBF82CCA856D}" destId="{9313400E-246F-4A22-922E-12EF46FCC746}" srcOrd="6" destOrd="0" presId="urn:microsoft.com/office/officeart/2005/8/layout/default"/>
    <dgm:cxn modelId="{EBC00746-3D63-498D-8350-450A55EDA9B5}" type="presParOf" srcId="{5A6F115B-A44F-4B35-BE4B-EBF82CCA856D}" destId="{886459DA-9BC0-4A68-9E30-3888C4D91623}" srcOrd="7" destOrd="0" presId="urn:microsoft.com/office/officeart/2005/8/layout/default"/>
    <dgm:cxn modelId="{CBA8BD4E-5796-4816-BFB6-F8B4A2607F58}" type="presParOf" srcId="{5A6F115B-A44F-4B35-BE4B-EBF82CCA856D}" destId="{48EA2A34-CD97-4882-A83D-538E7D8058EA}" srcOrd="8" destOrd="0" presId="urn:microsoft.com/office/officeart/2005/8/layout/default"/>
    <dgm:cxn modelId="{44646B62-E53B-484D-8F78-DD4C6CB63003}" type="presParOf" srcId="{5A6F115B-A44F-4B35-BE4B-EBF82CCA856D}" destId="{49E4DE23-75E4-49C4-B2E7-A8F958394904}" srcOrd="9" destOrd="0" presId="urn:microsoft.com/office/officeart/2005/8/layout/default"/>
    <dgm:cxn modelId="{F8A7418C-C0FF-4582-8D99-3917FE311F9E}" type="presParOf" srcId="{5A6F115B-A44F-4B35-BE4B-EBF82CCA856D}" destId="{BAC5E99D-0E9D-451F-AC89-609A4030B21C}" srcOrd="10" destOrd="0" presId="urn:microsoft.com/office/officeart/2005/8/layout/default"/>
    <dgm:cxn modelId="{AB877879-3D84-4586-AAEA-80548577E8E7}" type="presParOf" srcId="{5A6F115B-A44F-4B35-BE4B-EBF82CCA856D}" destId="{53DCA5BE-453B-4409-8DA9-4A82955649E1}" srcOrd="11" destOrd="0" presId="urn:microsoft.com/office/officeart/2005/8/layout/default"/>
    <dgm:cxn modelId="{9B0D6F2D-291F-4B0E-B0BE-2879B2D9DD77}" type="presParOf" srcId="{5A6F115B-A44F-4B35-BE4B-EBF82CCA856D}" destId="{72B1DA2B-72E0-46A8-93EE-CDBC159951A8}" srcOrd="12" destOrd="0" presId="urn:microsoft.com/office/officeart/2005/8/layout/default"/>
    <dgm:cxn modelId="{4DAD3CED-3BA8-43B9-83BD-82E4725ACDCE}" type="presParOf" srcId="{5A6F115B-A44F-4B35-BE4B-EBF82CCA856D}" destId="{A0A1E97A-C9AA-4176-9574-6DAAB18107A6}" srcOrd="13" destOrd="0" presId="urn:microsoft.com/office/officeart/2005/8/layout/default"/>
    <dgm:cxn modelId="{E70B9899-5679-4679-96CD-29081D3C4568}" type="presParOf" srcId="{5A6F115B-A44F-4B35-BE4B-EBF82CCA856D}" destId="{C15F918F-7328-40CE-8923-EDE42DDD7A00}"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82C8FC-42D3-4C6F-8D4E-249112CAD87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AR"/>
        </a:p>
      </dgm:t>
    </dgm:pt>
    <dgm:pt modelId="{94E8410E-5B2E-43F0-825E-74F6FBF8A194}">
      <dgm:prSet phldrT="[Texto]"/>
      <dgm:spPr/>
      <dgm:t>
        <a:bodyPr/>
        <a:lstStyle/>
        <a:p>
          <a:r>
            <a:rPr lang="es-AR" dirty="0" smtClean="0"/>
            <a:t>Categoría I</a:t>
          </a:r>
          <a:endParaRPr lang="es-AR" dirty="0"/>
        </a:p>
      </dgm:t>
    </dgm:pt>
    <dgm:pt modelId="{43C639E9-1725-44E4-908E-782442E7DB6E}" type="parTrans" cxnId="{7BED7591-96EB-480D-93EE-9C41CFBFDC88}">
      <dgm:prSet/>
      <dgm:spPr/>
      <dgm:t>
        <a:bodyPr/>
        <a:lstStyle/>
        <a:p>
          <a:endParaRPr lang="es-AR"/>
        </a:p>
      </dgm:t>
    </dgm:pt>
    <dgm:pt modelId="{F9C91B6B-C3F6-4D30-B0FA-B4A31E6A8201}" type="sibTrans" cxnId="{7BED7591-96EB-480D-93EE-9C41CFBFDC88}">
      <dgm:prSet/>
      <dgm:spPr/>
      <dgm:t>
        <a:bodyPr/>
        <a:lstStyle/>
        <a:p>
          <a:endParaRPr lang="es-AR"/>
        </a:p>
      </dgm:t>
    </dgm:pt>
    <dgm:pt modelId="{794130C6-4982-4903-84D4-BF685FC6D3C8}">
      <dgm:prSet phldrT="[Texto]" custT="1"/>
      <dgm:spPr/>
      <dgm:t>
        <a:bodyPr/>
        <a:lstStyle/>
        <a:p>
          <a:pPr algn="l"/>
          <a:r>
            <a:rPr lang="es-AR" sz="1100" dirty="0" smtClean="0">
              <a:latin typeface="Arial" panose="020B0604020202020204" pitchFamily="34" charset="0"/>
              <a:cs typeface="Arial" panose="020B0604020202020204" pitchFamily="34" charset="0"/>
            </a:rPr>
            <a:t>Haber desarrollado una amplia labor de investigación o de desarrollo tecnológico y/o social ,con producción de originalidad y jerarquía  reconocidas</a:t>
          </a:r>
          <a:r>
            <a:rPr lang="es-AR" sz="1100" b="1" dirty="0" smtClean="0">
              <a:latin typeface="Arial" panose="020B0604020202020204" pitchFamily="34" charset="0"/>
              <a:cs typeface="Arial" panose="020B0604020202020204" pitchFamily="34" charset="0"/>
            </a:rPr>
            <a:t>,  comprobable a través  del desarrollo  de  nuevas tecnologías,  patentes,  transferencias  efectuadas,  libros, artículos  publicados  en  revistas  de  amplio  reconocimiento  (preferentemente indexadas).</a:t>
          </a:r>
          <a:endParaRPr lang="es-AR" sz="1100" b="1" dirty="0">
            <a:latin typeface="Arial" panose="020B0604020202020204" pitchFamily="34" charset="0"/>
            <a:cs typeface="Arial" panose="020B0604020202020204" pitchFamily="34" charset="0"/>
          </a:endParaRPr>
        </a:p>
      </dgm:t>
    </dgm:pt>
    <dgm:pt modelId="{37CFA8B2-124B-4713-99B1-0BCAA14DFDE2}" type="parTrans" cxnId="{1EA5FB5C-ACFE-40F8-93C4-631E8BB4DD2E}">
      <dgm:prSet/>
      <dgm:spPr/>
      <dgm:t>
        <a:bodyPr/>
        <a:lstStyle/>
        <a:p>
          <a:endParaRPr lang="es-AR"/>
        </a:p>
      </dgm:t>
    </dgm:pt>
    <dgm:pt modelId="{74C6422D-7BBC-4A2A-9A5F-03566BD58F41}" type="sibTrans" cxnId="{1EA5FB5C-ACFE-40F8-93C4-631E8BB4DD2E}">
      <dgm:prSet/>
      <dgm:spPr/>
      <dgm:t>
        <a:bodyPr/>
        <a:lstStyle/>
        <a:p>
          <a:endParaRPr lang="es-AR"/>
        </a:p>
      </dgm:t>
    </dgm:pt>
    <dgm:pt modelId="{89C29C12-6BBB-47E4-AC54-268FDB299726}">
      <dgm:prSet phldrT="[Texto]"/>
      <dgm:spPr/>
      <dgm:t>
        <a:bodyPr/>
        <a:lstStyle/>
        <a:p>
          <a:r>
            <a:rPr lang="es-AR" dirty="0" smtClean="0"/>
            <a:t>Categoría II</a:t>
          </a:r>
          <a:endParaRPr lang="es-AR" dirty="0"/>
        </a:p>
      </dgm:t>
    </dgm:pt>
    <dgm:pt modelId="{6D2AB86F-65D5-4540-AA76-E73983F6AB2A}" type="parTrans" cxnId="{1490A702-742D-4832-8128-929F0A56F126}">
      <dgm:prSet/>
      <dgm:spPr/>
      <dgm:t>
        <a:bodyPr/>
        <a:lstStyle/>
        <a:p>
          <a:endParaRPr lang="es-AR"/>
        </a:p>
      </dgm:t>
    </dgm:pt>
    <dgm:pt modelId="{64B51D29-88CD-4FEF-AB27-D5AA0C6C151A}" type="sibTrans" cxnId="{1490A702-742D-4832-8128-929F0A56F126}">
      <dgm:prSet/>
      <dgm:spPr/>
      <dgm:t>
        <a:bodyPr/>
        <a:lstStyle/>
        <a:p>
          <a:endParaRPr lang="es-AR"/>
        </a:p>
      </dgm:t>
    </dgm:pt>
    <dgm:pt modelId="{24E46122-B69F-44B2-A697-4191E27F5D50}">
      <dgm:prSet phldrT="[Texto]" custT="1"/>
      <dgm:spPr/>
      <dgm:t>
        <a:bodyPr/>
        <a:lstStyle/>
        <a:p>
          <a:r>
            <a:rPr lang="es-AR" sz="1100" dirty="0" smtClean="0">
              <a:latin typeface="Arial" panose="020B0604020202020204" pitchFamily="34" charset="0"/>
              <a:cs typeface="Arial" panose="020B0604020202020204" pitchFamily="34" charset="0"/>
            </a:rPr>
            <a:t>Haber demostrado capacidad de planificar, dirigir y ejecutar en forma  exitosa proyectos o programas de investigación  o de desarrollo tecnológico  y/o social </a:t>
          </a:r>
          <a:r>
            <a:rPr lang="es-AR" sz="1100" b="1" dirty="0" smtClean="0">
              <a:latin typeface="Arial" panose="020B0604020202020204" pitchFamily="34" charset="0"/>
              <a:cs typeface="Arial" panose="020B0604020202020204" pitchFamily="34" charset="0"/>
            </a:rPr>
            <a:t>comprobable a través de publicaciones y/o desarrollos tecnológicos.</a:t>
          </a:r>
          <a:endParaRPr lang="es-AR" sz="1100" b="1" dirty="0">
            <a:latin typeface="Arial" panose="020B0604020202020204" pitchFamily="34" charset="0"/>
            <a:cs typeface="Arial" panose="020B0604020202020204" pitchFamily="34" charset="0"/>
          </a:endParaRPr>
        </a:p>
      </dgm:t>
    </dgm:pt>
    <dgm:pt modelId="{C5605B56-FA2A-49D2-BD5F-1A271382928A}" type="parTrans" cxnId="{79A0123B-9AE5-48E7-8FAB-06F3FC1E8964}">
      <dgm:prSet/>
      <dgm:spPr/>
      <dgm:t>
        <a:bodyPr/>
        <a:lstStyle/>
        <a:p>
          <a:endParaRPr lang="es-AR"/>
        </a:p>
      </dgm:t>
    </dgm:pt>
    <dgm:pt modelId="{2688D306-8863-40A0-8468-4C5DEC3A9662}" type="sibTrans" cxnId="{79A0123B-9AE5-48E7-8FAB-06F3FC1E8964}">
      <dgm:prSet/>
      <dgm:spPr/>
      <dgm:t>
        <a:bodyPr/>
        <a:lstStyle/>
        <a:p>
          <a:endParaRPr lang="es-AR"/>
        </a:p>
      </dgm:t>
    </dgm:pt>
    <dgm:pt modelId="{785B921B-9546-47AF-93A8-48D7F62DDB94}">
      <dgm:prSet phldrT="[Texto]" custT="1"/>
      <dgm:spPr/>
      <dgm:t>
        <a:bodyPr/>
        <a:lstStyle/>
        <a:p>
          <a:r>
            <a:rPr lang="es-AR" sz="1100" dirty="0" smtClean="0">
              <a:latin typeface="Arial" panose="020B0604020202020204" pitchFamily="34" charset="0"/>
              <a:cs typeface="Arial" panose="020B0604020202020204" pitchFamily="34" charset="0"/>
            </a:rPr>
            <a:t>Haber dirigido o codirigido al menos una tesis  de Maestría o Doctorado, finalizada  y aprobada. En su defecto, deberán demostrar durante los  últimos 8  años una continua  actividad de formación  de recursos  humanos, </a:t>
          </a:r>
          <a:r>
            <a:rPr lang="es-AR" sz="1100" b="1" dirty="0" smtClean="0">
              <a:latin typeface="Arial" panose="020B0604020202020204" pitchFamily="34" charset="0"/>
              <a:cs typeface="Arial" panose="020B0604020202020204" pitchFamily="34" charset="0"/>
            </a:rPr>
            <a:t>comprobable a través de autorías conjuntas en desarrollos de nuevas tecnologías, patentes,  libros,  artículos  publicados  en  revistas  de  amplio  reconocimiento (preferentemente indexadas</a:t>
          </a:r>
          <a:r>
            <a:rPr lang="es-AR" sz="1100" dirty="0" smtClean="0">
              <a:latin typeface="Arial" panose="020B0604020202020204" pitchFamily="34" charset="0"/>
              <a:cs typeface="Arial" panose="020B0604020202020204" pitchFamily="34" charset="0"/>
            </a:rPr>
            <a:t>)</a:t>
          </a:r>
          <a:endParaRPr lang="es-AR" sz="1100" dirty="0">
            <a:latin typeface="Arial" panose="020B0604020202020204" pitchFamily="34" charset="0"/>
            <a:cs typeface="Arial" panose="020B0604020202020204" pitchFamily="34" charset="0"/>
          </a:endParaRPr>
        </a:p>
      </dgm:t>
    </dgm:pt>
    <dgm:pt modelId="{927B66AC-C397-4830-87A8-E0EE96181EC9}" type="parTrans" cxnId="{C32149A3-EB85-46D3-9396-AC7BFB61FF04}">
      <dgm:prSet/>
      <dgm:spPr/>
      <dgm:t>
        <a:bodyPr/>
        <a:lstStyle/>
        <a:p>
          <a:endParaRPr lang="es-AR"/>
        </a:p>
      </dgm:t>
    </dgm:pt>
    <dgm:pt modelId="{D3C0C756-DDB7-4ABB-9B9B-87D2CB120E7A}" type="sibTrans" cxnId="{C32149A3-EB85-46D3-9396-AC7BFB61FF04}">
      <dgm:prSet/>
      <dgm:spPr/>
      <dgm:t>
        <a:bodyPr/>
        <a:lstStyle/>
        <a:p>
          <a:endParaRPr lang="es-AR"/>
        </a:p>
      </dgm:t>
    </dgm:pt>
    <dgm:pt modelId="{70FC905B-1634-4CC2-8DA5-5DFDDE9890F8}">
      <dgm:prSet phldrT="[Texto]"/>
      <dgm:spPr/>
      <dgm:t>
        <a:bodyPr/>
        <a:lstStyle/>
        <a:p>
          <a:pPr algn="l"/>
          <a:endParaRPr lang="es-AR" sz="600" dirty="0"/>
        </a:p>
      </dgm:t>
    </dgm:pt>
    <dgm:pt modelId="{17BDEDF7-BE76-47E9-ADF8-F95310CE8499}" type="parTrans" cxnId="{5F40548E-F711-460F-A8CF-0C5521F2985E}">
      <dgm:prSet/>
      <dgm:spPr/>
      <dgm:t>
        <a:bodyPr/>
        <a:lstStyle/>
        <a:p>
          <a:endParaRPr lang="es-AR"/>
        </a:p>
      </dgm:t>
    </dgm:pt>
    <dgm:pt modelId="{3D0B0C98-35AD-4DC6-8E89-B75EFE73395F}" type="sibTrans" cxnId="{5F40548E-F711-460F-A8CF-0C5521F2985E}">
      <dgm:prSet/>
      <dgm:spPr/>
      <dgm:t>
        <a:bodyPr/>
        <a:lstStyle/>
        <a:p>
          <a:endParaRPr lang="es-AR"/>
        </a:p>
      </dgm:t>
    </dgm:pt>
    <dgm:pt modelId="{46368170-F694-4FF6-A842-FFC9FFED0D8A}">
      <dgm:prSet phldrT="[Texto]" custT="1"/>
      <dgm:spPr/>
      <dgm:t>
        <a:bodyPr/>
        <a:lstStyle/>
        <a:p>
          <a:pPr algn="l"/>
          <a:r>
            <a:rPr lang="es-AR" sz="1100" dirty="0" smtClean="0">
              <a:latin typeface="Arial" panose="020B0604020202020204" pitchFamily="34" charset="0"/>
              <a:cs typeface="Arial" panose="020B0604020202020204" pitchFamily="34" charset="0"/>
            </a:rPr>
            <a:t>Acreditar, al menos, 1 dirección y 1 dirección o codirección de tesis de Maestría o de Doctorado finalizadas y aprobadas. En su defecto, los docentes investigadores que desarrollen actividades de desarrollo tecnológico y/o social deberán demostrar durante los  últimos 12 años una continuada  actividad de formación de recursos humanos del más alto nivel, </a:t>
          </a:r>
          <a:r>
            <a:rPr lang="es-AR" sz="1100" b="1" dirty="0" smtClean="0">
              <a:latin typeface="Arial" panose="020B0604020202020204" pitchFamily="34" charset="0"/>
              <a:cs typeface="Arial" panose="020B0604020202020204" pitchFamily="34" charset="0"/>
            </a:rPr>
            <a:t>que pueda constatarse a través de  autorías  conjuntas  en  desarrollos,  transferencias,  publicaciones  y  otros resultados</a:t>
          </a:r>
          <a:endParaRPr lang="es-AR" sz="1100" b="1" dirty="0">
            <a:latin typeface="Arial" panose="020B0604020202020204" pitchFamily="34" charset="0"/>
            <a:cs typeface="Arial" panose="020B0604020202020204" pitchFamily="34" charset="0"/>
          </a:endParaRPr>
        </a:p>
      </dgm:t>
    </dgm:pt>
    <dgm:pt modelId="{14643F11-B0B4-4B24-936C-F793F6B41E86}" type="parTrans" cxnId="{C3CD4707-1164-472D-BCF8-A61F651736CF}">
      <dgm:prSet/>
      <dgm:spPr/>
      <dgm:t>
        <a:bodyPr/>
        <a:lstStyle/>
        <a:p>
          <a:endParaRPr lang="es-AR"/>
        </a:p>
      </dgm:t>
    </dgm:pt>
    <dgm:pt modelId="{FD5BB674-77CF-4166-93AB-A3360F049919}" type="sibTrans" cxnId="{C3CD4707-1164-472D-BCF8-A61F651736CF}">
      <dgm:prSet/>
      <dgm:spPr/>
      <dgm:t>
        <a:bodyPr/>
        <a:lstStyle/>
        <a:p>
          <a:endParaRPr lang="es-AR"/>
        </a:p>
      </dgm:t>
    </dgm:pt>
    <dgm:pt modelId="{EFD31871-05F9-4A88-9C82-A27BAA2C2DBE}" type="pres">
      <dgm:prSet presAssocID="{D282C8FC-42D3-4C6F-8D4E-249112CAD873}" presName="Name0" presStyleCnt="0">
        <dgm:presLayoutVars>
          <dgm:dir/>
          <dgm:animLvl val="lvl"/>
          <dgm:resizeHandles val="exact"/>
        </dgm:presLayoutVars>
      </dgm:prSet>
      <dgm:spPr/>
      <dgm:t>
        <a:bodyPr/>
        <a:lstStyle/>
        <a:p>
          <a:endParaRPr lang="es-AR"/>
        </a:p>
      </dgm:t>
    </dgm:pt>
    <dgm:pt modelId="{249E9B58-C76A-4932-B1F4-E91DD3E628C9}" type="pres">
      <dgm:prSet presAssocID="{94E8410E-5B2E-43F0-825E-74F6FBF8A194}" presName="linNode" presStyleCnt="0"/>
      <dgm:spPr/>
    </dgm:pt>
    <dgm:pt modelId="{09D0B966-8809-496A-A5EF-A1FCB85FE308}" type="pres">
      <dgm:prSet presAssocID="{94E8410E-5B2E-43F0-825E-74F6FBF8A194}" presName="parentText" presStyleLbl="node1" presStyleIdx="0" presStyleCnt="2" custScaleX="40137" custScaleY="159055">
        <dgm:presLayoutVars>
          <dgm:chMax val="1"/>
          <dgm:bulletEnabled val="1"/>
        </dgm:presLayoutVars>
      </dgm:prSet>
      <dgm:spPr/>
      <dgm:t>
        <a:bodyPr/>
        <a:lstStyle/>
        <a:p>
          <a:endParaRPr lang="es-AR"/>
        </a:p>
      </dgm:t>
    </dgm:pt>
    <dgm:pt modelId="{8539FB7B-E75E-4915-B850-21188B745B26}" type="pres">
      <dgm:prSet presAssocID="{94E8410E-5B2E-43F0-825E-74F6FBF8A194}" presName="descendantText" presStyleLbl="alignAccFollowNode1" presStyleIdx="0" presStyleCnt="2" custScaleX="168752" custScaleY="213571">
        <dgm:presLayoutVars>
          <dgm:bulletEnabled val="1"/>
        </dgm:presLayoutVars>
      </dgm:prSet>
      <dgm:spPr/>
      <dgm:t>
        <a:bodyPr/>
        <a:lstStyle/>
        <a:p>
          <a:endParaRPr lang="es-AR"/>
        </a:p>
      </dgm:t>
    </dgm:pt>
    <dgm:pt modelId="{6CFCCEC0-1BF3-49B7-AC26-7E2E333D1A6E}" type="pres">
      <dgm:prSet presAssocID="{F9C91B6B-C3F6-4D30-B0FA-B4A31E6A8201}" presName="sp" presStyleCnt="0"/>
      <dgm:spPr/>
    </dgm:pt>
    <dgm:pt modelId="{1E045063-DF95-48D7-AF6A-7A66D0934E3A}" type="pres">
      <dgm:prSet presAssocID="{89C29C12-6BBB-47E4-AC54-268FDB299726}" presName="linNode" presStyleCnt="0"/>
      <dgm:spPr/>
    </dgm:pt>
    <dgm:pt modelId="{86DE753C-3E2E-4746-B8DF-79E7811460B4}" type="pres">
      <dgm:prSet presAssocID="{89C29C12-6BBB-47E4-AC54-268FDB299726}" presName="parentText" presStyleLbl="node1" presStyleIdx="1" presStyleCnt="2" custScaleX="140960" custScaleY="126809">
        <dgm:presLayoutVars>
          <dgm:chMax val="1"/>
          <dgm:bulletEnabled val="1"/>
        </dgm:presLayoutVars>
      </dgm:prSet>
      <dgm:spPr/>
      <dgm:t>
        <a:bodyPr/>
        <a:lstStyle/>
        <a:p>
          <a:endParaRPr lang="es-AR"/>
        </a:p>
      </dgm:t>
    </dgm:pt>
    <dgm:pt modelId="{5CFA8985-20D5-40C6-9DB6-E03740CDD37F}" type="pres">
      <dgm:prSet presAssocID="{89C29C12-6BBB-47E4-AC54-268FDB299726}" presName="descendantText" presStyleLbl="alignAccFollowNode1" presStyleIdx="1" presStyleCnt="2" custScaleX="568023" custScaleY="159297" custLinFactNeighborX="512" custLinFactNeighborY="25692">
        <dgm:presLayoutVars>
          <dgm:bulletEnabled val="1"/>
        </dgm:presLayoutVars>
      </dgm:prSet>
      <dgm:spPr/>
      <dgm:t>
        <a:bodyPr/>
        <a:lstStyle/>
        <a:p>
          <a:endParaRPr lang="es-AR"/>
        </a:p>
      </dgm:t>
    </dgm:pt>
  </dgm:ptLst>
  <dgm:cxnLst>
    <dgm:cxn modelId="{7BED7591-96EB-480D-93EE-9C41CFBFDC88}" srcId="{D282C8FC-42D3-4C6F-8D4E-249112CAD873}" destId="{94E8410E-5B2E-43F0-825E-74F6FBF8A194}" srcOrd="0" destOrd="0" parTransId="{43C639E9-1725-44E4-908E-782442E7DB6E}" sibTransId="{F9C91B6B-C3F6-4D30-B0FA-B4A31E6A8201}"/>
    <dgm:cxn modelId="{92E8C5A8-AE31-4852-84AB-EDA729D20F2C}" type="presOf" srcId="{785B921B-9546-47AF-93A8-48D7F62DDB94}" destId="{5CFA8985-20D5-40C6-9DB6-E03740CDD37F}" srcOrd="0" destOrd="1" presId="urn:microsoft.com/office/officeart/2005/8/layout/vList5"/>
    <dgm:cxn modelId="{89A369E7-1011-402C-93E5-F3B3734BA31E}" type="presOf" srcId="{24E46122-B69F-44B2-A697-4191E27F5D50}" destId="{5CFA8985-20D5-40C6-9DB6-E03740CDD37F}" srcOrd="0" destOrd="0" presId="urn:microsoft.com/office/officeart/2005/8/layout/vList5"/>
    <dgm:cxn modelId="{C32149A3-EB85-46D3-9396-AC7BFB61FF04}" srcId="{89C29C12-6BBB-47E4-AC54-268FDB299726}" destId="{785B921B-9546-47AF-93A8-48D7F62DDB94}" srcOrd="1" destOrd="0" parTransId="{927B66AC-C397-4830-87A8-E0EE96181EC9}" sibTransId="{D3C0C756-DDB7-4ABB-9B9B-87D2CB120E7A}"/>
    <dgm:cxn modelId="{E9C8B38D-4433-49B1-9584-9AA352B40D33}" type="presOf" srcId="{70FC905B-1634-4CC2-8DA5-5DFDDE9890F8}" destId="{8539FB7B-E75E-4915-B850-21188B745B26}" srcOrd="0" destOrd="2" presId="urn:microsoft.com/office/officeart/2005/8/layout/vList5"/>
    <dgm:cxn modelId="{1EA5FB5C-ACFE-40F8-93C4-631E8BB4DD2E}" srcId="{94E8410E-5B2E-43F0-825E-74F6FBF8A194}" destId="{794130C6-4982-4903-84D4-BF685FC6D3C8}" srcOrd="0" destOrd="0" parTransId="{37CFA8B2-124B-4713-99B1-0BCAA14DFDE2}" sibTransId="{74C6422D-7BBC-4A2A-9A5F-03566BD58F41}"/>
    <dgm:cxn modelId="{5AEFBB15-C416-495F-B3A9-09A1FB2E9F41}" type="presOf" srcId="{794130C6-4982-4903-84D4-BF685FC6D3C8}" destId="{8539FB7B-E75E-4915-B850-21188B745B26}" srcOrd="0" destOrd="0" presId="urn:microsoft.com/office/officeart/2005/8/layout/vList5"/>
    <dgm:cxn modelId="{544B5259-1893-45A9-9DE0-2AF9DDA0704B}" type="presOf" srcId="{D282C8FC-42D3-4C6F-8D4E-249112CAD873}" destId="{EFD31871-05F9-4A88-9C82-A27BAA2C2DBE}" srcOrd="0" destOrd="0" presId="urn:microsoft.com/office/officeart/2005/8/layout/vList5"/>
    <dgm:cxn modelId="{C3CD4707-1164-472D-BCF8-A61F651736CF}" srcId="{94E8410E-5B2E-43F0-825E-74F6FBF8A194}" destId="{46368170-F694-4FF6-A842-FFC9FFED0D8A}" srcOrd="1" destOrd="0" parTransId="{14643F11-B0B4-4B24-936C-F793F6B41E86}" sibTransId="{FD5BB674-77CF-4166-93AB-A3360F049919}"/>
    <dgm:cxn modelId="{5F40548E-F711-460F-A8CF-0C5521F2985E}" srcId="{94E8410E-5B2E-43F0-825E-74F6FBF8A194}" destId="{70FC905B-1634-4CC2-8DA5-5DFDDE9890F8}" srcOrd="2" destOrd="0" parTransId="{17BDEDF7-BE76-47E9-ADF8-F95310CE8499}" sibTransId="{3D0B0C98-35AD-4DC6-8E89-B75EFE73395F}"/>
    <dgm:cxn modelId="{0A1E4E3D-617E-4004-80F8-EBC5B3E07B56}" type="presOf" srcId="{94E8410E-5B2E-43F0-825E-74F6FBF8A194}" destId="{09D0B966-8809-496A-A5EF-A1FCB85FE308}" srcOrd="0" destOrd="0" presId="urn:microsoft.com/office/officeart/2005/8/layout/vList5"/>
    <dgm:cxn modelId="{1D8636DF-066D-41AA-B4E9-0D13BEEE5399}" type="presOf" srcId="{89C29C12-6BBB-47E4-AC54-268FDB299726}" destId="{86DE753C-3E2E-4746-B8DF-79E7811460B4}" srcOrd="0" destOrd="0" presId="urn:microsoft.com/office/officeart/2005/8/layout/vList5"/>
    <dgm:cxn modelId="{3DACA19B-9A8C-4A1A-AE90-1921A99C2DEF}" type="presOf" srcId="{46368170-F694-4FF6-A842-FFC9FFED0D8A}" destId="{8539FB7B-E75E-4915-B850-21188B745B26}" srcOrd="0" destOrd="1" presId="urn:microsoft.com/office/officeart/2005/8/layout/vList5"/>
    <dgm:cxn modelId="{79A0123B-9AE5-48E7-8FAB-06F3FC1E8964}" srcId="{89C29C12-6BBB-47E4-AC54-268FDB299726}" destId="{24E46122-B69F-44B2-A697-4191E27F5D50}" srcOrd="0" destOrd="0" parTransId="{C5605B56-FA2A-49D2-BD5F-1A271382928A}" sibTransId="{2688D306-8863-40A0-8468-4C5DEC3A9662}"/>
    <dgm:cxn modelId="{1490A702-742D-4832-8128-929F0A56F126}" srcId="{D282C8FC-42D3-4C6F-8D4E-249112CAD873}" destId="{89C29C12-6BBB-47E4-AC54-268FDB299726}" srcOrd="1" destOrd="0" parTransId="{6D2AB86F-65D5-4540-AA76-E73983F6AB2A}" sibTransId="{64B51D29-88CD-4FEF-AB27-D5AA0C6C151A}"/>
    <dgm:cxn modelId="{62DE5020-78FC-40DE-8D15-02092D85A73F}" type="presParOf" srcId="{EFD31871-05F9-4A88-9C82-A27BAA2C2DBE}" destId="{249E9B58-C76A-4932-B1F4-E91DD3E628C9}" srcOrd="0" destOrd="0" presId="urn:microsoft.com/office/officeart/2005/8/layout/vList5"/>
    <dgm:cxn modelId="{F80F068F-83C4-45B4-A7C4-6B6599FAE339}" type="presParOf" srcId="{249E9B58-C76A-4932-B1F4-E91DD3E628C9}" destId="{09D0B966-8809-496A-A5EF-A1FCB85FE308}" srcOrd="0" destOrd="0" presId="urn:microsoft.com/office/officeart/2005/8/layout/vList5"/>
    <dgm:cxn modelId="{49109FF5-4DFF-4AA9-8DA7-DC7A5956726D}" type="presParOf" srcId="{249E9B58-C76A-4932-B1F4-E91DD3E628C9}" destId="{8539FB7B-E75E-4915-B850-21188B745B26}" srcOrd="1" destOrd="0" presId="urn:microsoft.com/office/officeart/2005/8/layout/vList5"/>
    <dgm:cxn modelId="{3655CF9E-F98D-4DAD-BC36-EA8B14C3C205}" type="presParOf" srcId="{EFD31871-05F9-4A88-9C82-A27BAA2C2DBE}" destId="{6CFCCEC0-1BF3-49B7-AC26-7E2E333D1A6E}" srcOrd="1" destOrd="0" presId="urn:microsoft.com/office/officeart/2005/8/layout/vList5"/>
    <dgm:cxn modelId="{613CC948-8750-4A64-AF31-17D8FCF657EE}" type="presParOf" srcId="{EFD31871-05F9-4A88-9C82-A27BAA2C2DBE}" destId="{1E045063-DF95-48D7-AF6A-7A66D0934E3A}" srcOrd="2" destOrd="0" presId="urn:microsoft.com/office/officeart/2005/8/layout/vList5"/>
    <dgm:cxn modelId="{5B7EF0AA-02AC-4861-9BCE-C3BC309F207F}" type="presParOf" srcId="{1E045063-DF95-48D7-AF6A-7A66D0934E3A}" destId="{86DE753C-3E2E-4746-B8DF-79E7811460B4}" srcOrd="0" destOrd="0" presId="urn:microsoft.com/office/officeart/2005/8/layout/vList5"/>
    <dgm:cxn modelId="{7C68AB5C-3E1A-4596-ADD4-32C413E8612E}" type="presParOf" srcId="{1E045063-DF95-48D7-AF6A-7A66D0934E3A}" destId="{5CFA8985-20D5-40C6-9DB6-E03740CDD37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93B7EA-5889-41B0-8469-59FE2C0E4699}">
      <dsp:nvSpPr>
        <dsp:cNvPr id="0" name=""/>
        <dsp:cNvSpPr/>
      </dsp:nvSpPr>
      <dsp:spPr>
        <a:xfrm>
          <a:off x="8663" y="0"/>
          <a:ext cx="1727277" cy="1036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AR" sz="1900" kern="1200" dirty="0" smtClean="0"/>
            <a:t>Formación académica  </a:t>
          </a:r>
        </a:p>
        <a:p>
          <a:pPr lvl="0" algn="ctr" defTabSz="844550">
            <a:lnSpc>
              <a:spcPct val="90000"/>
            </a:lnSpc>
            <a:spcBef>
              <a:spcPct val="0"/>
            </a:spcBef>
            <a:spcAft>
              <a:spcPct val="35000"/>
            </a:spcAft>
          </a:pPr>
          <a:r>
            <a:rPr lang="es-AR" sz="1900" kern="1200" dirty="0" smtClean="0"/>
            <a:t>200 pts.</a:t>
          </a:r>
          <a:endParaRPr lang="es-AR" sz="1900" kern="1200" dirty="0"/>
        </a:p>
      </dsp:txBody>
      <dsp:txXfrm>
        <a:off x="8663" y="0"/>
        <a:ext cx="1727277" cy="1036366"/>
      </dsp:txXfrm>
    </dsp:sp>
    <dsp:sp modelId="{42AEC32B-6F24-4B5E-88AD-62D3341E12D7}">
      <dsp:nvSpPr>
        <dsp:cNvPr id="0" name=""/>
        <dsp:cNvSpPr/>
      </dsp:nvSpPr>
      <dsp:spPr>
        <a:xfrm>
          <a:off x="1875021" y="0"/>
          <a:ext cx="1727277" cy="1036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AR" sz="1900" kern="1200" dirty="0" smtClean="0"/>
            <a:t>Docencia</a:t>
          </a:r>
        </a:p>
        <a:p>
          <a:pPr lvl="0" algn="ctr" defTabSz="844550">
            <a:lnSpc>
              <a:spcPct val="90000"/>
            </a:lnSpc>
            <a:spcBef>
              <a:spcPct val="0"/>
            </a:spcBef>
            <a:spcAft>
              <a:spcPct val="35000"/>
            </a:spcAft>
          </a:pPr>
          <a:r>
            <a:rPr lang="es-AR" sz="1900" kern="1200" dirty="0" smtClean="0"/>
            <a:t>200 pts.</a:t>
          </a:r>
          <a:endParaRPr lang="es-AR" sz="1900" kern="1200" dirty="0"/>
        </a:p>
      </dsp:txBody>
      <dsp:txXfrm>
        <a:off x="1875021" y="0"/>
        <a:ext cx="1727277" cy="1036366"/>
      </dsp:txXfrm>
    </dsp:sp>
    <dsp:sp modelId="{7441A64D-FBAF-48B9-8CE6-21DD422B843E}">
      <dsp:nvSpPr>
        <dsp:cNvPr id="0" name=""/>
        <dsp:cNvSpPr/>
      </dsp:nvSpPr>
      <dsp:spPr>
        <a:xfrm>
          <a:off x="3744419" y="2"/>
          <a:ext cx="1727277" cy="1036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AR" sz="1900" kern="1200" dirty="0" smtClean="0"/>
            <a:t>Proyectos de investigación 200 pts.</a:t>
          </a:r>
          <a:endParaRPr lang="es-AR" sz="1900" kern="1200" dirty="0"/>
        </a:p>
      </dsp:txBody>
      <dsp:txXfrm>
        <a:off x="3744419" y="2"/>
        <a:ext cx="1727277" cy="1036366"/>
      </dsp:txXfrm>
    </dsp:sp>
    <dsp:sp modelId="{9313400E-246F-4A22-922E-12EF46FCC746}">
      <dsp:nvSpPr>
        <dsp:cNvPr id="0" name=""/>
        <dsp:cNvSpPr/>
      </dsp:nvSpPr>
      <dsp:spPr>
        <a:xfrm>
          <a:off x="936108" y="2253557"/>
          <a:ext cx="1727277" cy="1036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AR" sz="1900" kern="1200" dirty="0" smtClean="0"/>
            <a:t>Formación de RRHH</a:t>
          </a:r>
        </a:p>
        <a:p>
          <a:pPr lvl="0" algn="ctr" defTabSz="844550">
            <a:lnSpc>
              <a:spcPct val="90000"/>
            </a:lnSpc>
            <a:spcBef>
              <a:spcPct val="0"/>
            </a:spcBef>
            <a:spcAft>
              <a:spcPct val="35000"/>
            </a:spcAft>
          </a:pPr>
          <a:r>
            <a:rPr lang="es-AR" sz="1900" kern="1200" dirty="0" smtClean="0"/>
            <a:t>360 pts.</a:t>
          </a:r>
          <a:endParaRPr lang="es-AR" sz="1900" kern="1200" dirty="0"/>
        </a:p>
      </dsp:txBody>
      <dsp:txXfrm>
        <a:off x="936108" y="2253557"/>
        <a:ext cx="1727277" cy="1036366"/>
      </dsp:txXfrm>
    </dsp:sp>
    <dsp:sp modelId="{48EA2A34-CD97-4882-A83D-538E7D8058EA}">
      <dsp:nvSpPr>
        <dsp:cNvPr id="0" name=""/>
        <dsp:cNvSpPr/>
      </dsp:nvSpPr>
      <dsp:spPr>
        <a:xfrm>
          <a:off x="1872206" y="1101428"/>
          <a:ext cx="1727277" cy="1036366"/>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AR" sz="1900" kern="1200" dirty="0" smtClean="0"/>
            <a:t>Producción en investigación</a:t>
          </a:r>
        </a:p>
        <a:p>
          <a:pPr lvl="0" algn="ctr" defTabSz="844550">
            <a:lnSpc>
              <a:spcPct val="90000"/>
            </a:lnSpc>
            <a:spcBef>
              <a:spcPct val="0"/>
            </a:spcBef>
            <a:spcAft>
              <a:spcPct val="35000"/>
            </a:spcAft>
          </a:pPr>
          <a:r>
            <a:rPr lang="es-AR" sz="1900" kern="1200" dirty="0" smtClean="0"/>
            <a:t>300 pts.</a:t>
          </a:r>
          <a:endParaRPr lang="es-AR" sz="1900" kern="1200" dirty="0"/>
        </a:p>
      </dsp:txBody>
      <dsp:txXfrm>
        <a:off x="1872206" y="1101428"/>
        <a:ext cx="1727277" cy="1036366"/>
      </dsp:txXfrm>
    </dsp:sp>
    <dsp:sp modelId="{BAC5E99D-0E9D-451F-AC89-609A4030B21C}">
      <dsp:nvSpPr>
        <dsp:cNvPr id="0" name=""/>
        <dsp:cNvSpPr/>
      </dsp:nvSpPr>
      <dsp:spPr>
        <a:xfrm>
          <a:off x="0" y="1101428"/>
          <a:ext cx="1727277" cy="1036366"/>
        </a:xfrm>
        <a:prstGeom prst="rect">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AR" sz="1900" kern="1200" dirty="0" smtClean="0"/>
            <a:t>Producción en docencia</a:t>
          </a:r>
        </a:p>
        <a:p>
          <a:pPr lvl="0" algn="ctr" defTabSz="844550">
            <a:lnSpc>
              <a:spcPct val="90000"/>
            </a:lnSpc>
            <a:spcBef>
              <a:spcPct val="0"/>
            </a:spcBef>
            <a:spcAft>
              <a:spcPct val="35000"/>
            </a:spcAft>
          </a:pPr>
          <a:r>
            <a:rPr lang="es-AR" sz="1900" kern="1200" dirty="0" smtClean="0"/>
            <a:t>250 pts.</a:t>
          </a:r>
          <a:endParaRPr lang="es-AR" sz="1900" kern="1200" dirty="0"/>
        </a:p>
      </dsp:txBody>
      <dsp:txXfrm>
        <a:off x="0" y="1101428"/>
        <a:ext cx="1727277" cy="1036366"/>
      </dsp:txXfrm>
    </dsp:sp>
    <dsp:sp modelId="{72B1DA2B-72E0-46A8-93EE-CDBC159951A8}">
      <dsp:nvSpPr>
        <dsp:cNvPr id="0" name=""/>
        <dsp:cNvSpPr/>
      </dsp:nvSpPr>
      <dsp:spPr>
        <a:xfrm>
          <a:off x="3744419" y="1101425"/>
          <a:ext cx="1727277" cy="1036366"/>
        </a:xfrm>
        <a:prstGeom prst="rect">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AR" sz="1900" kern="1200" dirty="0" smtClean="0"/>
            <a:t>Producción en transferencia</a:t>
          </a:r>
        </a:p>
        <a:p>
          <a:pPr lvl="0" algn="ctr" defTabSz="844550">
            <a:lnSpc>
              <a:spcPct val="90000"/>
            </a:lnSpc>
            <a:spcBef>
              <a:spcPct val="0"/>
            </a:spcBef>
            <a:spcAft>
              <a:spcPct val="35000"/>
            </a:spcAft>
          </a:pPr>
          <a:r>
            <a:rPr lang="es-AR" sz="1900" kern="1200" dirty="0" smtClean="0"/>
            <a:t>300 pts.</a:t>
          </a:r>
          <a:endParaRPr lang="es-AR" sz="1900" kern="1200" dirty="0"/>
        </a:p>
      </dsp:txBody>
      <dsp:txXfrm>
        <a:off x="3744419" y="1101425"/>
        <a:ext cx="1727277" cy="1036366"/>
      </dsp:txXfrm>
    </dsp:sp>
    <dsp:sp modelId="{C15F918F-7328-40CE-8923-EDE42DDD7A00}">
      <dsp:nvSpPr>
        <dsp:cNvPr id="0" name=""/>
        <dsp:cNvSpPr/>
      </dsp:nvSpPr>
      <dsp:spPr>
        <a:xfrm>
          <a:off x="2769837" y="2253553"/>
          <a:ext cx="1727277" cy="10363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s-AR" sz="1900" kern="1200" dirty="0" smtClean="0"/>
            <a:t>Gestión</a:t>
          </a:r>
        </a:p>
        <a:p>
          <a:pPr lvl="0" algn="ctr" defTabSz="844550">
            <a:lnSpc>
              <a:spcPct val="90000"/>
            </a:lnSpc>
            <a:spcBef>
              <a:spcPct val="0"/>
            </a:spcBef>
            <a:spcAft>
              <a:spcPct val="35000"/>
            </a:spcAft>
          </a:pPr>
          <a:r>
            <a:rPr lang="es-AR" sz="1900" kern="1200" dirty="0" smtClean="0"/>
            <a:t>150 pts.</a:t>
          </a:r>
          <a:endParaRPr lang="es-AR" sz="1900" kern="1200" dirty="0"/>
        </a:p>
      </dsp:txBody>
      <dsp:txXfrm>
        <a:off x="2769837" y="2253553"/>
        <a:ext cx="1727277" cy="10363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39FB7B-E75E-4915-B850-21188B745B26}">
      <dsp:nvSpPr>
        <dsp:cNvPr id="0" name=""/>
        <dsp:cNvSpPr/>
      </dsp:nvSpPr>
      <dsp:spPr>
        <a:xfrm rot="5400000">
          <a:off x="2630301" y="-1855623"/>
          <a:ext cx="2065118" cy="577773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s-AR" sz="1100" kern="1200" dirty="0" smtClean="0">
              <a:latin typeface="Arial" panose="020B0604020202020204" pitchFamily="34" charset="0"/>
              <a:cs typeface="Arial" panose="020B0604020202020204" pitchFamily="34" charset="0"/>
            </a:rPr>
            <a:t>Haber desarrollado una amplia labor de investigación o de desarrollo tecnológico y/o social ,con producción de originalidad y jerarquía  reconocidas</a:t>
          </a:r>
          <a:r>
            <a:rPr lang="es-AR" sz="1100" b="1" kern="1200" dirty="0" smtClean="0">
              <a:latin typeface="Arial" panose="020B0604020202020204" pitchFamily="34" charset="0"/>
              <a:cs typeface="Arial" panose="020B0604020202020204" pitchFamily="34" charset="0"/>
            </a:rPr>
            <a:t>,  comprobable a través  del desarrollo  de  nuevas tecnologías,  patentes,  transferencias  efectuadas,  libros, artículos  publicados  en  revistas  de  amplio  reconocimiento  (preferentemente indexadas).</a:t>
          </a:r>
          <a:endParaRPr lang="es-AR" sz="1100" b="1" kern="1200" dirty="0">
            <a:latin typeface="Arial" panose="020B0604020202020204" pitchFamily="34" charset="0"/>
            <a:cs typeface="Arial" panose="020B0604020202020204" pitchFamily="34" charset="0"/>
          </a:endParaRPr>
        </a:p>
        <a:p>
          <a:pPr marL="57150" lvl="1" indent="-57150" algn="l" defTabSz="488950">
            <a:lnSpc>
              <a:spcPct val="90000"/>
            </a:lnSpc>
            <a:spcBef>
              <a:spcPct val="0"/>
            </a:spcBef>
            <a:spcAft>
              <a:spcPct val="15000"/>
            </a:spcAft>
            <a:buChar char="••"/>
          </a:pPr>
          <a:r>
            <a:rPr lang="es-AR" sz="1100" kern="1200" dirty="0" smtClean="0">
              <a:latin typeface="Arial" panose="020B0604020202020204" pitchFamily="34" charset="0"/>
              <a:cs typeface="Arial" panose="020B0604020202020204" pitchFamily="34" charset="0"/>
            </a:rPr>
            <a:t>Acreditar, al menos, 1 dirección y 1 dirección o codirección de tesis de Maestría o de Doctorado finalizadas y aprobadas. En su defecto, los docentes investigadores que desarrollen actividades de desarrollo tecnológico y/o social deberán demostrar durante los  últimos 12 años una continuada  actividad de formación de recursos humanos del más alto nivel, </a:t>
          </a:r>
          <a:r>
            <a:rPr lang="es-AR" sz="1100" b="1" kern="1200" dirty="0" smtClean="0">
              <a:latin typeface="Arial" panose="020B0604020202020204" pitchFamily="34" charset="0"/>
              <a:cs typeface="Arial" panose="020B0604020202020204" pitchFamily="34" charset="0"/>
            </a:rPr>
            <a:t>que pueda constatarse a través de  autorías  conjuntas  en  desarrollos,  transferencias,  publicaciones  y  otros resultados</a:t>
          </a:r>
          <a:endParaRPr lang="es-AR" sz="1100" b="1" kern="1200" dirty="0">
            <a:latin typeface="Arial" panose="020B0604020202020204" pitchFamily="34" charset="0"/>
            <a:cs typeface="Arial" panose="020B0604020202020204" pitchFamily="34" charset="0"/>
          </a:endParaRPr>
        </a:p>
        <a:p>
          <a:pPr marL="57150" lvl="1" indent="-57150" algn="l" defTabSz="266700">
            <a:lnSpc>
              <a:spcPct val="90000"/>
            </a:lnSpc>
            <a:spcBef>
              <a:spcPct val="0"/>
            </a:spcBef>
            <a:spcAft>
              <a:spcPct val="15000"/>
            </a:spcAft>
            <a:buChar char="••"/>
          </a:pPr>
          <a:endParaRPr lang="es-AR" sz="600" kern="1200" dirty="0"/>
        </a:p>
      </dsp:txBody>
      <dsp:txXfrm rot="-5400000">
        <a:off x="773995" y="101494"/>
        <a:ext cx="5676920" cy="1863496"/>
      </dsp:txXfrm>
    </dsp:sp>
    <dsp:sp modelId="{09D0B966-8809-496A-A5EF-A1FCB85FE308}">
      <dsp:nvSpPr>
        <dsp:cNvPr id="0" name=""/>
        <dsp:cNvSpPr/>
      </dsp:nvSpPr>
      <dsp:spPr>
        <a:xfrm>
          <a:off x="1001" y="72006"/>
          <a:ext cx="772993" cy="192247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s-AR" sz="1200" kern="1200" dirty="0" smtClean="0"/>
            <a:t>Categoría I</a:t>
          </a:r>
          <a:endParaRPr lang="es-AR" sz="1200" kern="1200" dirty="0"/>
        </a:p>
      </dsp:txBody>
      <dsp:txXfrm>
        <a:off x="38735" y="109740"/>
        <a:ext cx="697525" cy="1847003"/>
      </dsp:txXfrm>
    </dsp:sp>
    <dsp:sp modelId="{5CFA8985-20D5-40C6-9DB6-E03740CDD37F}">
      <dsp:nvSpPr>
        <dsp:cNvPr id="0" name=""/>
        <dsp:cNvSpPr/>
      </dsp:nvSpPr>
      <dsp:spPr>
        <a:xfrm rot="5400000">
          <a:off x="2908831" y="24081"/>
          <a:ext cx="1540317" cy="57459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ct val="15000"/>
            </a:spcAft>
            <a:buChar char="••"/>
          </a:pPr>
          <a:r>
            <a:rPr lang="es-AR" sz="1100" kern="1200" dirty="0" smtClean="0">
              <a:latin typeface="Arial" panose="020B0604020202020204" pitchFamily="34" charset="0"/>
              <a:cs typeface="Arial" panose="020B0604020202020204" pitchFamily="34" charset="0"/>
            </a:rPr>
            <a:t>Haber demostrado capacidad de planificar, dirigir y ejecutar en forma  exitosa proyectos o programas de investigación  o de desarrollo tecnológico  y/o social </a:t>
          </a:r>
          <a:r>
            <a:rPr lang="es-AR" sz="1100" b="1" kern="1200" dirty="0" smtClean="0">
              <a:latin typeface="Arial" panose="020B0604020202020204" pitchFamily="34" charset="0"/>
              <a:cs typeface="Arial" panose="020B0604020202020204" pitchFamily="34" charset="0"/>
            </a:rPr>
            <a:t>comprobable a través de publicaciones y/o desarrollos tecnológicos.</a:t>
          </a:r>
          <a:endParaRPr lang="es-AR" sz="1100" b="1" kern="1200" dirty="0">
            <a:latin typeface="Arial" panose="020B0604020202020204" pitchFamily="34" charset="0"/>
            <a:cs typeface="Arial" panose="020B0604020202020204" pitchFamily="34" charset="0"/>
          </a:endParaRPr>
        </a:p>
        <a:p>
          <a:pPr marL="57150" lvl="1" indent="-57150" algn="l" defTabSz="488950">
            <a:lnSpc>
              <a:spcPct val="90000"/>
            </a:lnSpc>
            <a:spcBef>
              <a:spcPct val="0"/>
            </a:spcBef>
            <a:spcAft>
              <a:spcPct val="15000"/>
            </a:spcAft>
            <a:buChar char="••"/>
          </a:pPr>
          <a:r>
            <a:rPr lang="es-AR" sz="1100" kern="1200" dirty="0" smtClean="0">
              <a:latin typeface="Arial" panose="020B0604020202020204" pitchFamily="34" charset="0"/>
              <a:cs typeface="Arial" panose="020B0604020202020204" pitchFamily="34" charset="0"/>
            </a:rPr>
            <a:t>Haber dirigido o codirigido al menos una tesis  de Maestría o Doctorado, finalizada  y aprobada. En su defecto, deberán demostrar durante los  últimos 8  años una continua  actividad de formación  de recursos  humanos, </a:t>
          </a:r>
          <a:r>
            <a:rPr lang="es-AR" sz="1100" b="1" kern="1200" dirty="0" smtClean="0">
              <a:latin typeface="Arial" panose="020B0604020202020204" pitchFamily="34" charset="0"/>
              <a:cs typeface="Arial" panose="020B0604020202020204" pitchFamily="34" charset="0"/>
            </a:rPr>
            <a:t>comprobable a través de autorías conjuntas en desarrollos de nuevas tecnologías, patentes,  libros,  artículos  publicados  en  revistas  de  amplio  reconocimiento (preferentemente indexadas</a:t>
          </a:r>
          <a:r>
            <a:rPr lang="es-AR" sz="1100" kern="1200" dirty="0" smtClean="0">
              <a:latin typeface="Arial" panose="020B0604020202020204" pitchFamily="34" charset="0"/>
              <a:cs typeface="Arial" panose="020B0604020202020204" pitchFamily="34" charset="0"/>
            </a:rPr>
            <a:t>)</a:t>
          </a:r>
          <a:endParaRPr lang="es-AR" sz="1100" kern="1200" dirty="0">
            <a:latin typeface="Arial" panose="020B0604020202020204" pitchFamily="34" charset="0"/>
            <a:cs typeface="Arial" panose="020B0604020202020204" pitchFamily="34" charset="0"/>
          </a:endParaRPr>
        </a:p>
      </dsp:txBody>
      <dsp:txXfrm rot="-5400000">
        <a:off x="805994" y="2202110"/>
        <a:ext cx="5670800" cy="1389933"/>
      </dsp:txXfrm>
    </dsp:sp>
    <dsp:sp modelId="{86DE753C-3E2E-4746-B8DF-79E7811460B4}">
      <dsp:nvSpPr>
        <dsp:cNvPr id="0" name=""/>
        <dsp:cNvSpPr/>
      </dsp:nvSpPr>
      <dsp:spPr>
        <a:xfrm>
          <a:off x="1001" y="2130034"/>
          <a:ext cx="802079" cy="15327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s-AR" sz="1200" kern="1200" dirty="0" smtClean="0"/>
            <a:t>Categoría II</a:t>
          </a:r>
          <a:endParaRPr lang="es-AR" sz="1200" kern="1200" dirty="0"/>
        </a:p>
      </dsp:txBody>
      <dsp:txXfrm>
        <a:off x="40155" y="2169188"/>
        <a:ext cx="723771" cy="145441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F70946-BEF4-4258-9236-B174FD18A746}" type="datetimeFigureOut">
              <a:rPr lang="es-AR" smtClean="0"/>
              <a:t>20/10/2017</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1C4C97-3E0A-4EFE-882B-5EEBB997CEEA}" type="slidenum">
              <a:rPr lang="es-AR" smtClean="0"/>
              <a:t>‹Nº›</a:t>
            </a:fld>
            <a:endParaRPr lang="es-AR"/>
          </a:p>
        </p:txBody>
      </p:sp>
    </p:spTree>
    <p:extLst>
      <p:ext uri="{BB962C8B-B14F-4D97-AF65-F5344CB8AC3E}">
        <p14:creationId xmlns:p14="http://schemas.microsoft.com/office/powerpoint/2010/main" val="2915965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04524EF1-2596-4D8C-ADC7-2393854A8986}" type="datetime1">
              <a:rPr lang="es-ES" smtClean="0"/>
              <a:t>20/10/2017</a:t>
            </a:fld>
            <a:endParaRPr lang="es-ES"/>
          </a:p>
        </p:txBody>
      </p:sp>
      <p:sp>
        <p:nvSpPr>
          <p:cNvPr id="20" name="19 Marcador de pie de página"/>
          <p:cNvSpPr>
            <a:spLocks noGrp="1"/>
          </p:cNvSpPr>
          <p:nvPr>
            <p:ph type="ftr" sz="quarter" idx="11"/>
          </p:nvPr>
        </p:nvSpPr>
        <p:spPr/>
        <p:txBody>
          <a:bodyPr/>
          <a:lstStyle>
            <a:extLst/>
          </a:lstStyle>
          <a:p>
            <a:endParaRPr lang="es-ES"/>
          </a:p>
        </p:txBody>
      </p:sp>
      <p:sp>
        <p:nvSpPr>
          <p:cNvPr id="10" name="9 Marcador de número de diapositiva"/>
          <p:cNvSpPr>
            <a:spLocks noGrp="1"/>
          </p:cNvSpPr>
          <p:nvPr>
            <p:ph type="sldNum" sz="quarter" idx="12"/>
          </p:nvPr>
        </p:nvSpPr>
        <p:spPr/>
        <p:txBody>
          <a:bodyPr/>
          <a:lstStyle>
            <a:extLst/>
          </a:lstStyle>
          <a:p>
            <a:fld id="{132FADFE-3B8F-471C-ABF0-DBC7717ECBBC}" type="slidenum">
              <a:rPr lang="es-ES" smtClean="0"/>
              <a:t>‹Nº›</a:t>
            </a:fld>
            <a:endParaRPr lang="es-ES"/>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53CFA98-AC1C-4B63-A685-F6C4A2D79D81}" type="datetime1">
              <a:rPr lang="es-ES" smtClean="0"/>
              <a:t>20/10/2017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B23D345-0844-4055-A08F-1D24E0E4C3E0}" type="datetime1">
              <a:rPr lang="es-ES" smtClean="0"/>
              <a:t>20/10/2017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693EB92-C1B1-4C3C-88C8-647566F82148}" type="datetime1">
              <a:rPr lang="es-ES" smtClean="0"/>
              <a:t>20/10/2017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8A8A1ED5-33FB-4010-97EB-930D63EDA76A}" type="datetime1">
              <a:rPr lang="es-ES" smtClean="0"/>
              <a:t>20/10/2017</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t>‹Nº›</a:t>
            </a:fld>
            <a:endParaRPr lang="es-ES"/>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30D352A-9502-4F2C-81C6-9890E548DF6E}" type="datetime1">
              <a:rPr lang="es-ES" smtClean="0"/>
              <a:t>20/10/2017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D0EC497E-333D-4905-A5BE-D212AB727F5D}" type="datetime1">
              <a:rPr lang="es-ES" smtClean="0"/>
              <a:t>20/10/2017</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CF4D2ABE-C597-4A94-BC0A-4D968A73B592}" type="datetime1">
              <a:rPr lang="es-ES" smtClean="0"/>
              <a:t>20/10/2017</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FCC57255-CDAC-41F0-A43D-1CE32D77FD30}" type="datetime1">
              <a:rPr lang="es-ES" smtClean="0"/>
              <a:t>20/10/2017</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t>‹Nº›</a:t>
            </a:fld>
            <a:endParaRPr lang="es-ES"/>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EFFE8DDF-CBF9-4E60-B972-304C6D7510FD}" type="datetime1">
              <a:rPr lang="es-ES" smtClean="0"/>
              <a:t>20/10/2017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9E977379-527D-4EFD-861E-1ECB887F9444}" type="datetime1">
              <a:rPr lang="es-ES" smtClean="0"/>
              <a:t>20/10/2017</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t>‹Nº›</a:t>
            </a:fld>
            <a:endParaRPr lang="es-ES"/>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C3CC1D7-EB9F-4D9F-864B-F474BEC127BB}" type="datetime1">
              <a:rPr lang="es-ES" smtClean="0"/>
              <a:t>20/10/2017</a:t>
            </a:fld>
            <a:endParaRPr lang="es-ES"/>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ES"/>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32FADFE-3B8F-471C-ABF0-DBC7717ECBBC}" type="slidenum">
              <a:rPr lang="es-ES" smtClean="0"/>
              <a:t>‹Nº›</a:t>
            </a:fld>
            <a:endParaRPr lang="es-ES"/>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mailto:cytunlam@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908720"/>
            <a:ext cx="7406640" cy="1472184"/>
          </a:xfrm>
        </p:spPr>
        <p:txBody>
          <a:bodyPr>
            <a:normAutofit/>
          </a:bodyPr>
          <a:lstStyle/>
          <a:p>
            <a:r>
              <a:rPr lang="es-AR" sz="2400" dirty="0" smtClean="0">
                <a:latin typeface="Arial" panose="020B0604020202020204" pitchFamily="34" charset="0"/>
                <a:cs typeface="Arial" panose="020B0604020202020204" pitchFamily="34" charset="0"/>
              </a:rPr>
              <a:t>Quién es Quién 2017</a:t>
            </a:r>
            <a:br>
              <a:rPr lang="es-AR" sz="2400" dirty="0" smtClean="0">
                <a:latin typeface="Arial" panose="020B0604020202020204" pitchFamily="34" charset="0"/>
                <a:cs typeface="Arial" panose="020B0604020202020204" pitchFamily="34" charset="0"/>
              </a:rPr>
            </a:br>
            <a:r>
              <a:rPr lang="es-AR" sz="1800" dirty="0" smtClean="0">
                <a:latin typeface="Arial" panose="020B0604020202020204" pitchFamily="34" charset="0"/>
                <a:cs typeface="Arial" panose="020B0604020202020204" pitchFamily="34" charset="0"/>
              </a:rPr>
              <a:t>“I</a:t>
            </a:r>
            <a:r>
              <a:rPr lang="es-AR" sz="2200" dirty="0" smtClean="0">
                <a:latin typeface="Arial" panose="020B0604020202020204" pitchFamily="34" charset="0"/>
                <a:cs typeface="Arial" panose="020B0604020202020204" pitchFamily="34" charset="0"/>
              </a:rPr>
              <a:t>nvestigación, visibilidad e impacto científico”</a:t>
            </a:r>
            <a:endParaRPr lang="es-AR" sz="2200" dirty="0">
              <a:latin typeface="Arial" panose="020B0604020202020204" pitchFamily="34" charset="0"/>
              <a:cs typeface="Arial" panose="020B0604020202020204" pitchFamily="34" charset="0"/>
            </a:endParaRPr>
          </a:p>
        </p:txBody>
      </p:sp>
      <p:sp>
        <p:nvSpPr>
          <p:cNvPr id="3" name="2 Subtítulo"/>
          <p:cNvSpPr>
            <a:spLocks noGrp="1"/>
          </p:cNvSpPr>
          <p:nvPr>
            <p:ph type="subTitle" idx="1"/>
          </p:nvPr>
        </p:nvSpPr>
        <p:spPr>
          <a:xfrm>
            <a:off x="1403648" y="3356992"/>
            <a:ext cx="7406640" cy="1752600"/>
          </a:xfrm>
        </p:spPr>
        <p:txBody>
          <a:bodyPr>
            <a:normAutofit fontScale="70000" lnSpcReduction="20000"/>
          </a:bodyPr>
          <a:lstStyle/>
          <a:p>
            <a:r>
              <a:rPr lang="es-AR" sz="2000" dirty="0" smtClean="0">
                <a:latin typeface="Arial" panose="020B0604020202020204" pitchFamily="34" charset="0"/>
                <a:cs typeface="Arial" panose="020B0604020202020204" pitchFamily="34" charset="0"/>
              </a:rPr>
              <a:t>Evaluación de la productividad de docentes-investigadores en el Programa de Incentivos en universidades nacionales </a:t>
            </a:r>
            <a:r>
              <a:rPr lang="es-AR" sz="1800" dirty="0" smtClean="0">
                <a:latin typeface="Arial" panose="020B0604020202020204" pitchFamily="34" charset="0"/>
                <a:cs typeface="Arial" panose="020B0604020202020204" pitchFamily="34" charset="0"/>
              </a:rPr>
              <a:t>*</a:t>
            </a:r>
          </a:p>
          <a:p>
            <a:r>
              <a:rPr lang="es-AR" sz="1600" dirty="0" smtClean="0">
                <a:latin typeface="Arial" panose="020B0604020202020204" pitchFamily="34" charset="0"/>
                <a:cs typeface="Arial" panose="020B0604020202020204" pitchFamily="34" charset="0"/>
              </a:rPr>
              <a:t>Mg. Carlos Ezeiza Pohl. Secretaría de Ciencia y Tecnología. Universidad Nacional de La Matanza</a:t>
            </a:r>
          </a:p>
          <a:p>
            <a:endParaRPr lang="es-AR" sz="1600" dirty="0">
              <a:latin typeface="Arial" panose="020B0604020202020204" pitchFamily="34" charset="0"/>
              <a:cs typeface="Arial" panose="020B0604020202020204" pitchFamily="34" charset="0"/>
            </a:endParaRPr>
          </a:p>
          <a:p>
            <a:r>
              <a:rPr lang="es-AR" sz="1600" dirty="0" smtClean="0">
                <a:latin typeface="Arial" panose="020B0604020202020204" pitchFamily="34" charset="0"/>
                <a:cs typeface="Arial" panose="020B0604020202020204" pitchFamily="34" charset="0"/>
              </a:rPr>
              <a:t>Auditorio del </a:t>
            </a:r>
            <a:r>
              <a:rPr lang="es-AR" sz="1600" dirty="0">
                <a:latin typeface="Arial" panose="020B0604020202020204" pitchFamily="34" charset="0"/>
                <a:cs typeface="Arial" panose="020B0604020202020204" pitchFamily="34" charset="0"/>
              </a:rPr>
              <a:t>Ministerio de Ciencia y Tecnología de la provincia de </a:t>
            </a:r>
            <a:r>
              <a:rPr lang="es-AR" sz="1600" dirty="0" smtClean="0">
                <a:latin typeface="Arial" panose="020B0604020202020204" pitchFamily="34" charset="0"/>
                <a:cs typeface="Arial" panose="020B0604020202020204" pitchFamily="34" charset="0"/>
              </a:rPr>
              <a:t>Córdoba, 20 de octubre de 2017</a:t>
            </a:r>
          </a:p>
          <a:p>
            <a:endParaRPr lang="es-AR" sz="1600" dirty="0" smtClean="0">
              <a:latin typeface="Arial" panose="020B0604020202020204" pitchFamily="34" charset="0"/>
              <a:cs typeface="Arial" panose="020B0604020202020204" pitchFamily="34" charset="0"/>
            </a:endParaRPr>
          </a:p>
          <a:p>
            <a:r>
              <a:rPr lang="es-AR" sz="1600" dirty="0" smtClean="0">
                <a:latin typeface="Arial" panose="020B0604020202020204" pitchFamily="34" charset="0"/>
                <a:cs typeface="Arial" panose="020B0604020202020204" pitchFamily="34" charset="0"/>
              </a:rPr>
              <a:t>* </a:t>
            </a:r>
            <a:r>
              <a:rPr lang="es-AR" sz="1300" dirty="0" smtClean="0">
                <a:latin typeface="Arial" panose="020B0604020202020204" pitchFamily="34" charset="0"/>
                <a:cs typeface="Arial" panose="020B0604020202020204" pitchFamily="34" charset="0"/>
              </a:rPr>
              <a:t>Basada en la tesis </a:t>
            </a:r>
            <a:r>
              <a:rPr lang="es-AR" sz="1300" dirty="0">
                <a:latin typeface="Arial" panose="020B0604020202020204" pitchFamily="34" charset="0"/>
                <a:cs typeface="Arial" panose="020B0604020202020204" pitchFamily="34" charset="0"/>
              </a:rPr>
              <a:t>de doctorado: </a:t>
            </a:r>
            <a:r>
              <a:rPr lang="es-AR" sz="1300" dirty="0" smtClean="0">
                <a:latin typeface="Arial" panose="020B0604020202020204" pitchFamily="34" charset="0"/>
                <a:cs typeface="Arial" panose="020B0604020202020204" pitchFamily="34" charset="0"/>
              </a:rPr>
              <a:t>“El </a:t>
            </a:r>
            <a:r>
              <a:rPr lang="es-AR" sz="1300" dirty="0">
                <a:latin typeface="Arial" panose="020B0604020202020204" pitchFamily="34" charset="0"/>
                <a:cs typeface="Arial" panose="020B0604020202020204" pitchFamily="34" charset="0"/>
              </a:rPr>
              <a:t>Programa de incentivos a docentes investigadores y su incidencia en la producción y difusión de conocimiento en una </a:t>
            </a:r>
            <a:r>
              <a:rPr lang="es-AR" sz="1300" dirty="0" smtClean="0">
                <a:latin typeface="Arial" panose="020B0604020202020204" pitchFamily="34" charset="0"/>
                <a:cs typeface="Arial" panose="020B0604020202020204" pitchFamily="34" charset="0"/>
              </a:rPr>
              <a:t>universidad </a:t>
            </a:r>
            <a:r>
              <a:rPr lang="es-AR" sz="1300" dirty="0">
                <a:latin typeface="Arial" panose="020B0604020202020204" pitchFamily="34" charset="0"/>
                <a:cs typeface="Arial" panose="020B0604020202020204" pitchFamily="34" charset="0"/>
              </a:rPr>
              <a:t>pública del conurbano </a:t>
            </a:r>
            <a:r>
              <a:rPr lang="es-AR" sz="1300" dirty="0" smtClean="0">
                <a:latin typeface="Arial" panose="020B0604020202020204" pitchFamily="34" charset="0"/>
                <a:cs typeface="Arial" panose="020B0604020202020204" pitchFamily="34" charset="0"/>
              </a:rPr>
              <a:t>bonaerense”. Facultad de Ciencias Sociales, Políticas y de la Comunicación. Departamento de Sociología. Universidad Católica Argentina. “Santa María de los Buenos Aires”. </a:t>
            </a:r>
            <a:r>
              <a:rPr lang="es-AR" sz="1300" i="1" dirty="0" smtClean="0">
                <a:latin typeface="Arial" panose="020B0604020202020204" pitchFamily="34" charset="0"/>
                <a:cs typeface="Arial" panose="020B0604020202020204" pitchFamily="34" charset="0"/>
              </a:rPr>
              <a:t>Actualmente en proceso de evaluació</a:t>
            </a:r>
            <a:r>
              <a:rPr lang="es-AR" sz="1300" dirty="0" smtClean="0">
                <a:latin typeface="Arial" panose="020B0604020202020204" pitchFamily="34" charset="0"/>
                <a:cs typeface="Arial" panose="020B0604020202020204" pitchFamily="34" charset="0"/>
              </a:rPr>
              <a:t>n </a:t>
            </a:r>
            <a:r>
              <a:rPr lang="es-AR" sz="1100" dirty="0" smtClean="0">
                <a:latin typeface="Arial" panose="020B0604020202020204" pitchFamily="34" charset="0"/>
                <a:cs typeface="Arial" panose="020B0604020202020204" pitchFamily="34" charset="0"/>
              </a:rPr>
              <a:t>.</a:t>
            </a:r>
            <a:endParaRPr lang="es-AR" sz="16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fld id="{132FADFE-3B8F-471C-ABF0-DBC7717ECBBC}" type="slidenum">
              <a:rPr lang="es-ES" smtClean="0"/>
              <a:t>1</a:t>
            </a:fld>
            <a:endParaRPr lang="es-E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332656"/>
            <a:ext cx="1263774" cy="15969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04394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132FADFE-3B8F-471C-ABF0-DBC7717ECBBC}" type="slidenum">
              <a:rPr lang="es-ES" smtClean="0"/>
              <a:t>10</a:t>
            </a:fld>
            <a:endParaRPr lang="es-ES"/>
          </a:p>
        </p:txBody>
      </p:sp>
      <p:sp>
        <p:nvSpPr>
          <p:cNvPr id="6" name="2 Subtítulo"/>
          <p:cNvSpPr txBox="1">
            <a:spLocks/>
          </p:cNvSpPr>
          <p:nvPr/>
        </p:nvSpPr>
        <p:spPr>
          <a:xfrm>
            <a:off x="1226412" y="383357"/>
            <a:ext cx="7666068" cy="936104"/>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400" b="1" dirty="0" smtClean="0">
                <a:latin typeface="Arial" panose="020B0604020202020204" pitchFamily="34" charset="0"/>
                <a:cs typeface="Arial" panose="020B0604020202020204" pitchFamily="34" charset="0"/>
              </a:rPr>
              <a:t>Factores que inciden en la </a:t>
            </a:r>
            <a:r>
              <a:rPr lang="es-AR" sz="1400" b="1" dirty="0">
                <a:latin typeface="Arial" panose="020B0604020202020204" pitchFamily="34" charset="0"/>
                <a:cs typeface="Arial" panose="020B0604020202020204" pitchFamily="34" charset="0"/>
              </a:rPr>
              <a:t>evaluación </a:t>
            </a:r>
            <a:r>
              <a:rPr lang="es-AR" sz="1400" b="1" dirty="0" smtClean="0">
                <a:latin typeface="Arial" panose="020B0604020202020204" pitchFamily="34" charset="0"/>
                <a:cs typeface="Arial" panose="020B0604020202020204" pitchFamily="34" charset="0"/>
              </a:rPr>
              <a:t>de la productividad del docente-investigador  (II) Requisitos cualitativos para la asignación de CEI centrados en </a:t>
            </a:r>
            <a:r>
              <a:rPr lang="es-AR" sz="1400" b="1" smtClean="0">
                <a:latin typeface="Arial" panose="020B0604020202020204" pitchFamily="34" charset="0"/>
                <a:cs typeface="Arial" panose="020B0604020202020204" pitchFamily="34" charset="0"/>
              </a:rPr>
              <a:t>la productividad</a:t>
            </a:r>
            <a:endParaRPr lang="es-AR" sz="1400" b="1" dirty="0">
              <a:latin typeface="Arial" panose="020B0604020202020204" pitchFamily="34" charset="0"/>
              <a:cs typeface="Arial" panose="020B0604020202020204" pitchFamily="34" charset="0"/>
            </a:endParaRPr>
          </a:p>
        </p:txBody>
      </p:sp>
      <p:sp>
        <p:nvSpPr>
          <p:cNvPr id="7" name="2 Subtítulo"/>
          <p:cNvSpPr txBox="1">
            <a:spLocks/>
          </p:cNvSpPr>
          <p:nvPr/>
        </p:nvSpPr>
        <p:spPr>
          <a:xfrm>
            <a:off x="1763688" y="5152020"/>
            <a:ext cx="6125616" cy="648072"/>
          </a:xfrm>
          <a:prstGeom prst="rect">
            <a:avLst/>
          </a:prstGeom>
        </p:spPr>
        <p:txBody>
          <a:bodyPr tIns="0">
            <a:normAutofit fontScale="92500"/>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200" dirty="0" smtClean="0">
                <a:latin typeface="Arial" panose="020B0604020202020204" pitchFamily="34" charset="0"/>
                <a:cs typeface="Arial" panose="020B0604020202020204" pitchFamily="34" charset="0"/>
              </a:rPr>
              <a:t>Fuente</a:t>
            </a:r>
            <a:r>
              <a:rPr lang="es-AR" sz="1200" dirty="0">
                <a:latin typeface="Arial" panose="020B0604020202020204" pitchFamily="34" charset="0"/>
                <a:cs typeface="Arial" panose="020B0604020202020204" pitchFamily="34" charset="0"/>
              </a:rPr>
              <a:t>: </a:t>
            </a:r>
            <a:r>
              <a:rPr lang="es-AR" sz="1200" dirty="0" smtClean="0">
                <a:latin typeface="Arial" panose="020B0604020202020204" pitchFamily="34" charset="0"/>
                <a:cs typeface="Arial" panose="020B0604020202020204" pitchFamily="34" charset="0"/>
              </a:rPr>
              <a:t>Manual </a:t>
            </a:r>
            <a:r>
              <a:rPr lang="es-AR" sz="1200" dirty="0">
                <a:latin typeface="Arial" panose="020B0604020202020204" pitchFamily="34" charset="0"/>
                <a:cs typeface="Arial" panose="020B0604020202020204" pitchFamily="34" charset="0"/>
              </a:rPr>
              <a:t>de </a:t>
            </a:r>
            <a:r>
              <a:rPr lang="es-AR" sz="1200" dirty="0" smtClean="0">
                <a:latin typeface="Arial" panose="020B0604020202020204" pitchFamily="34" charset="0"/>
                <a:cs typeface="Arial" panose="020B0604020202020204" pitchFamily="34" charset="0"/>
              </a:rPr>
              <a:t>procedimientos  Resolución SPU N° 1543/2014. Capítulo 1. Artículo 18</a:t>
            </a:r>
            <a:endParaRPr lang="es-AR" sz="1200" dirty="0">
              <a:latin typeface="Arial" panose="020B0604020202020204" pitchFamily="34" charset="0"/>
              <a:cs typeface="Arial" panose="020B0604020202020204" pitchFamily="34" charset="0"/>
            </a:endParaRPr>
          </a:p>
        </p:txBody>
      </p:sp>
      <p:graphicFrame>
        <p:nvGraphicFramePr>
          <p:cNvPr id="4" name="3 Diagrama"/>
          <p:cNvGraphicFramePr/>
          <p:nvPr>
            <p:extLst>
              <p:ext uri="{D42A27DB-BD31-4B8C-83A1-F6EECF244321}">
                <p14:modId xmlns:p14="http://schemas.microsoft.com/office/powerpoint/2010/main" val="448725899"/>
              </p:ext>
            </p:extLst>
          </p:nvPr>
        </p:nvGraphicFramePr>
        <p:xfrm>
          <a:off x="1475656" y="1484784"/>
          <a:ext cx="6552728" cy="36672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5148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132FADFE-3B8F-471C-ABF0-DBC7717ECBBC}" type="slidenum">
              <a:rPr lang="es-ES" smtClean="0"/>
              <a:t>11</a:t>
            </a:fld>
            <a:endParaRPr lang="es-ES"/>
          </a:p>
        </p:txBody>
      </p:sp>
      <p:sp>
        <p:nvSpPr>
          <p:cNvPr id="7" name="2 Subtítulo"/>
          <p:cNvSpPr txBox="1">
            <a:spLocks/>
          </p:cNvSpPr>
          <p:nvPr/>
        </p:nvSpPr>
        <p:spPr>
          <a:xfrm>
            <a:off x="1763688" y="4827984"/>
            <a:ext cx="6125616" cy="648072"/>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000" dirty="0" smtClean="0">
                <a:latin typeface="Arial" panose="020B0604020202020204" pitchFamily="34" charset="0"/>
                <a:cs typeface="Arial" panose="020B0604020202020204" pitchFamily="34" charset="0"/>
              </a:rPr>
              <a:t>Fuente</a:t>
            </a:r>
            <a:r>
              <a:rPr lang="es-AR" sz="1000" dirty="0">
                <a:latin typeface="Arial" panose="020B0604020202020204" pitchFamily="34" charset="0"/>
                <a:cs typeface="Arial" panose="020B0604020202020204" pitchFamily="34" charset="0"/>
              </a:rPr>
              <a:t>: </a:t>
            </a:r>
            <a:r>
              <a:rPr lang="es-AR" sz="1000" dirty="0" smtClean="0">
                <a:latin typeface="Arial" panose="020B0604020202020204" pitchFamily="34" charset="0"/>
                <a:cs typeface="Arial" panose="020B0604020202020204" pitchFamily="34" charset="0"/>
              </a:rPr>
              <a:t>Ezeiza Pohl (2016) sobre base de datos </a:t>
            </a:r>
            <a:r>
              <a:rPr lang="es-AR" sz="1000" dirty="0" err="1" smtClean="0">
                <a:latin typeface="Arial" panose="020B0604020202020204" pitchFamily="34" charset="0"/>
                <a:cs typeface="Arial" panose="020B0604020202020204" pitchFamily="34" charset="0"/>
              </a:rPr>
              <a:t>Cvar</a:t>
            </a:r>
            <a:r>
              <a:rPr lang="es-AR" sz="1000" dirty="0" smtClean="0">
                <a:latin typeface="Arial" panose="020B0604020202020204" pitchFamily="34" charset="0"/>
                <a:cs typeface="Arial" panose="020B0604020202020204" pitchFamily="34" charset="0"/>
              </a:rPr>
              <a:t>-SICYTAR</a:t>
            </a:r>
            <a:endParaRPr lang="es-AR" sz="1000" dirty="0">
              <a:latin typeface="Arial" panose="020B0604020202020204" pitchFamily="34" charset="0"/>
              <a:cs typeface="Arial" panose="020B0604020202020204" pitchFamily="34" charset="0"/>
            </a:endParaRPr>
          </a:p>
        </p:txBody>
      </p:sp>
      <p:sp>
        <p:nvSpPr>
          <p:cNvPr id="9" name="2 Subtítulo"/>
          <p:cNvSpPr txBox="1">
            <a:spLocks/>
          </p:cNvSpPr>
          <p:nvPr/>
        </p:nvSpPr>
        <p:spPr>
          <a:xfrm>
            <a:off x="1372312" y="764704"/>
            <a:ext cx="7522051" cy="936104"/>
          </a:xfrm>
          <a:prstGeom prst="rect">
            <a:avLst/>
          </a:prstGeom>
        </p:spPr>
        <p:txBody>
          <a:bodyPr tIns="0">
            <a:normAutofit fontScale="92500" lnSpcReduction="10000"/>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200" b="1" dirty="0">
                <a:latin typeface="Arial" panose="020B0604020202020204" pitchFamily="34" charset="0"/>
                <a:cs typeface="Arial" panose="020B0604020202020204" pitchFamily="34" charset="0"/>
              </a:rPr>
              <a:t>Productividad media estimada de directores de proyectos </a:t>
            </a:r>
            <a:r>
              <a:rPr lang="es-AR" sz="1200" b="1" dirty="0" smtClean="0">
                <a:latin typeface="Arial" panose="020B0604020202020204" pitchFamily="34" charset="0"/>
                <a:cs typeface="Arial" panose="020B0604020202020204" pitchFamily="34" charset="0"/>
              </a:rPr>
              <a:t>en el Programa de Incentivos según tipos de producción para muestras </a:t>
            </a:r>
            <a:r>
              <a:rPr lang="es-AR" sz="1200" b="1" dirty="0">
                <a:latin typeface="Arial" panose="020B0604020202020204" pitchFamily="34" charset="0"/>
                <a:cs typeface="Arial" panose="020B0604020202020204" pitchFamily="34" charset="0"/>
              </a:rPr>
              <a:t>de </a:t>
            </a:r>
            <a:r>
              <a:rPr lang="es-AR" sz="1200" b="1" dirty="0" smtClean="0">
                <a:latin typeface="Arial" panose="020B0604020202020204" pitchFamily="34" charset="0"/>
                <a:cs typeface="Arial" panose="020B0604020202020204" pitchFamily="34" charset="0"/>
              </a:rPr>
              <a:t>UNLaM y </a:t>
            </a:r>
            <a:r>
              <a:rPr lang="es-AR" sz="1200" b="1" dirty="0">
                <a:latin typeface="Arial" panose="020B0604020202020204" pitchFamily="34" charset="0"/>
                <a:cs typeface="Arial" panose="020B0604020202020204" pitchFamily="34" charset="0"/>
              </a:rPr>
              <a:t>UNSAM </a:t>
            </a:r>
            <a:r>
              <a:rPr lang="es-AR" sz="1200" b="1" dirty="0" smtClean="0">
                <a:latin typeface="Arial" panose="020B0604020202020204" pitchFamily="34" charset="0"/>
                <a:cs typeface="Arial" panose="020B0604020202020204" pitchFamily="34" charset="0"/>
              </a:rPr>
              <a:t>por áreas de conocimiento</a:t>
            </a:r>
          </a:p>
          <a:p>
            <a:pPr algn="ctr"/>
            <a:r>
              <a:rPr lang="es-AR" sz="1100" dirty="0" smtClean="0">
                <a:latin typeface="Arial" panose="020B0604020202020204" pitchFamily="34" charset="0"/>
                <a:cs typeface="Arial" panose="020B0604020202020204" pitchFamily="34" charset="0"/>
              </a:rPr>
              <a:t>Muestras: UNLaM (59) y UNSAM (69)</a:t>
            </a:r>
          </a:p>
          <a:p>
            <a:pPr algn="ctr"/>
            <a:endParaRPr lang="es-AR" sz="1400" b="1" dirty="0">
              <a:latin typeface="Arial" panose="020B0604020202020204" pitchFamily="34" charset="0"/>
              <a:cs typeface="Arial" panose="020B0604020202020204" pitchFamily="34" charset="0"/>
            </a:endParaRP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9942" y="2078906"/>
            <a:ext cx="7482733" cy="2941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4327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132FADFE-3B8F-471C-ABF0-DBC7717ECBBC}" type="slidenum">
              <a:rPr lang="es-ES" smtClean="0"/>
              <a:t>12</a:t>
            </a:fld>
            <a:endParaRPr lang="es-ES"/>
          </a:p>
        </p:txBody>
      </p:sp>
      <p:sp>
        <p:nvSpPr>
          <p:cNvPr id="9" name="2 Subtítulo"/>
          <p:cNvSpPr txBox="1">
            <a:spLocks/>
          </p:cNvSpPr>
          <p:nvPr/>
        </p:nvSpPr>
        <p:spPr>
          <a:xfrm>
            <a:off x="1187624" y="476672"/>
            <a:ext cx="7594059" cy="5184576"/>
          </a:xfrm>
          <a:prstGeom prst="rect">
            <a:avLst/>
          </a:prstGeom>
        </p:spPr>
        <p:txBody>
          <a:bodyPr tIns="0">
            <a:normAutofit fontScale="92500" lnSpcReduction="20000"/>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400" b="1" dirty="0">
                <a:latin typeface="Arial" panose="020B0604020202020204" pitchFamily="34" charset="0"/>
                <a:cs typeface="Arial" panose="020B0604020202020204" pitchFamily="34" charset="0"/>
              </a:rPr>
              <a:t>Conclusiones, cuestiones </a:t>
            </a:r>
            <a:r>
              <a:rPr lang="es-AR" sz="1400" b="1" dirty="0" smtClean="0">
                <a:latin typeface="Arial" panose="020B0604020202020204" pitchFamily="34" charset="0"/>
                <a:cs typeface="Arial" panose="020B0604020202020204" pitchFamily="34" charset="0"/>
              </a:rPr>
              <a:t>pendientes:</a:t>
            </a:r>
          </a:p>
          <a:p>
            <a:pPr algn="ctr"/>
            <a:endParaRPr lang="es-AR" sz="1400" b="1" dirty="0" smtClean="0">
              <a:latin typeface="Arial" panose="020B0604020202020204" pitchFamily="34" charset="0"/>
              <a:cs typeface="Arial" panose="020B0604020202020204" pitchFamily="34" charset="0"/>
            </a:endParaRPr>
          </a:p>
          <a:p>
            <a:pPr marL="313182" indent="-285750" algn="just">
              <a:buFont typeface="Arial" panose="020B0604020202020204" pitchFamily="34" charset="0"/>
              <a:buChar char="•"/>
            </a:pPr>
            <a:r>
              <a:rPr lang="es-AR" sz="1400" dirty="0" smtClean="0">
                <a:latin typeface="Arial" panose="020B0604020202020204" pitchFamily="34" charset="0"/>
                <a:cs typeface="Arial" panose="020B0604020202020204" pitchFamily="34" charset="0"/>
              </a:rPr>
              <a:t>Los resultados de la evaluación de la productividad de los docentes-investigadores en el Programa de incentivos demuestran que se encuentra  dentro de los valores esperados para cada área de conocimiento, a pesar de que el Programa no incentiva específicamente la productividad en materia de publicaciones (comparada con estudios sobre investigadores del CONICET (Gantman, 2011). *</a:t>
            </a:r>
          </a:p>
          <a:p>
            <a:pPr marL="313182" indent="-285750" algn="just">
              <a:buFont typeface="Arial" panose="020B0604020202020204" pitchFamily="34" charset="0"/>
              <a:buChar char="•"/>
            </a:pPr>
            <a:r>
              <a:rPr lang="es-AR" sz="1400" dirty="0" smtClean="0">
                <a:latin typeface="Arial" panose="020B0604020202020204" pitchFamily="34" charset="0"/>
                <a:cs typeface="Arial" panose="020B0604020202020204" pitchFamily="34" charset="0"/>
              </a:rPr>
              <a:t>Los patrones de publicación que arroja el estudio comparativo UNLaM-UNSAM por tipo documental y área de conocimiento corresponden a los patrones ya descriptos en estudios </a:t>
            </a:r>
            <a:r>
              <a:rPr lang="es-AR" sz="1400" smtClean="0">
                <a:latin typeface="Arial" panose="020B0604020202020204" pitchFamily="34" charset="0"/>
                <a:cs typeface="Arial" panose="020B0604020202020204" pitchFamily="34" charset="0"/>
              </a:rPr>
              <a:t>previos.*</a:t>
            </a:r>
            <a:endParaRPr lang="es-AR" sz="1400" dirty="0" smtClean="0">
              <a:latin typeface="Arial" panose="020B0604020202020204" pitchFamily="34" charset="0"/>
              <a:cs typeface="Arial" panose="020B0604020202020204" pitchFamily="34" charset="0"/>
            </a:endParaRPr>
          </a:p>
          <a:p>
            <a:pPr marL="313182" indent="-285750" algn="just">
              <a:buFont typeface="Arial" panose="020B0604020202020204" pitchFamily="34" charset="0"/>
              <a:buChar char="•"/>
            </a:pPr>
            <a:r>
              <a:rPr lang="es-AR" sz="1400" dirty="0" smtClean="0">
                <a:latin typeface="Arial" panose="020B0604020202020204" pitchFamily="34" charset="0"/>
                <a:cs typeface="Arial" panose="020B0604020202020204" pitchFamily="34" charset="0"/>
              </a:rPr>
              <a:t>Si bien en el manual de procedimientos se evalúan múltiples factores para la asignación de CEI sigue midiéndose la productividad según la presencia de artículos publicados en revistas indexadas en bases de datos internacionales (</a:t>
            </a:r>
            <a:r>
              <a:rPr lang="es-AR" sz="1400" dirty="0" err="1" smtClean="0">
                <a:latin typeface="Arial" panose="020B0604020202020204" pitchFamily="34" charset="0"/>
                <a:cs typeface="Arial" panose="020B0604020202020204" pitchFamily="34" charset="0"/>
              </a:rPr>
              <a:t>WoS</a:t>
            </a:r>
            <a:r>
              <a:rPr lang="es-AR" sz="1400" dirty="0" smtClean="0">
                <a:latin typeface="Arial" panose="020B0604020202020204" pitchFamily="34" charset="0"/>
                <a:cs typeface="Arial" panose="020B0604020202020204" pitchFamily="34" charset="0"/>
              </a:rPr>
              <a:t>, SCOPUS, </a:t>
            </a:r>
            <a:r>
              <a:rPr lang="es-AR" sz="1400" dirty="0" err="1" smtClean="0">
                <a:latin typeface="Arial" panose="020B0604020202020204" pitchFamily="34" charset="0"/>
                <a:cs typeface="Arial" panose="020B0604020202020204" pitchFamily="34" charset="0"/>
              </a:rPr>
              <a:t>etc</a:t>
            </a:r>
            <a:r>
              <a:rPr lang="es-AR" sz="1400" dirty="0" smtClean="0">
                <a:latin typeface="Arial" panose="020B0604020202020204" pitchFamily="34" charset="0"/>
                <a:cs typeface="Arial" panose="020B0604020202020204" pitchFamily="34" charset="0"/>
              </a:rPr>
              <a:t>) en numerosas CRC,  y es insuficiente aún la consideración en la evaluación de la productividad a partir de bases como  REDIB, DOAJ, </a:t>
            </a:r>
            <a:r>
              <a:rPr lang="es-AR" sz="1400" dirty="0" err="1" smtClean="0">
                <a:latin typeface="Arial" panose="020B0604020202020204" pitchFamily="34" charset="0"/>
                <a:cs typeface="Arial" panose="020B0604020202020204" pitchFamily="34" charset="0"/>
              </a:rPr>
              <a:t>Redalyc</a:t>
            </a:r>
            <a:r>
              <a:rPr lang="es-AR" sz="1400" dirty="0" smtClean="0">
                <a:latin typeface="Arial" panose="020B0604020202020204" pitchFamily="34" charset="0"/>
                <a:cs typeface="Arial" panose="020B0604020202020204" pitchFamily="34" charset="0"/>
              </a:rPr>
              <a:t>, </a:t>
            </a:r>
            <a:r>
              <a:rPr lang="es-AR" sz="1400" dirty="0" err="1" smtClean="0">
                <a:latin typeface="Arial" panose="020B0604020202020204" pitchFamily="34" charset="0"/>
                <a:cs typeface="Arial" panose="020B0604020202020204" pitchFamily="34" charset="0"/>
              </a:rPr>
              <a:t>Latindex</a:t>
            </a:r>
            <a:r>
              <a:rPr lang="es-AR" sz="1400" dirty="0" smtClean="0">
                <a:latin typeface="Arial" panose="020B0604020202020204" pitchFamily="34" charset="0"/>
                <a:cs typeface="Arial" panose="020B0604020202020204" pitchFamily="34" charset="0"/>
              </a:rPr>
              <a:t>, </a:t>
            </a:r>
            <a:r>
              <a:rPr lang="es-AR" sz="1400" dirty="0" err="1" smtClean="0">
                <a:latin typeface="Arial" panose="020B0604020202020204" pitchFamily="34" charset="0"/>
                <a:cs typeface="Arial" panose="020B0604020202020204" pitchFamily="34" charset="0"/>
              </a:rPr>
              <a:t>SCieLO</a:t>
            </a:r>
            <a:r>
              <a:rPr lang="es-AR" sz="1400" dirty="0" smtClean="0">
                <a:latin typeface="Arial" panose="020B0604020202020204" pitchFamily="34" charset="0"/>
                <a:cs typeface="Arial" panose="020B0604020202020204" pitchFamily="34" charset="0"/>
              </a:rPr>
              <a:t>, etc.</a:t>
            </a:r>
          </a:p>
          <a:p>
            <a:pPr marL="313182" indent="-285750" algn="just">
              <a:buFont typeface="Arial" panose="020B0604020202020204" pitchFamily="34" charset="0"/>
              <a:buChar char="•"/>
            </a:pPr>
            <a:r>
              <a:rPr lang="es-AR" sz="1400" dirty="0" smtClean="0">
                <a:latin typeface="Arial" panose="020B0604020202020204" pitchFamily="34" charset="0"/>
                <a:cs typeface="Arial" panose="020B0604020202020204" pitchFamily="34" charset="0"/>
              </a:rPr>
              <a:t>Resta utilizar fuentes de información como el </a:t>
            </a:r>
            <a:r>
              <a:rPr lang="es-AR" sz="1400" dirty="0" err="1" smtClean="0">
                <a:latin typeface="Arial" panose="020B0604020202020204" pitchFamily="34" charset="0"/>
                <a:cs typeface="Arial" panose="020B0604020202020204" pitchFamily="34" charset="0"/>
              </a:rPr>
              <a:t>Cvar</a:t>
            </a:r>
            <a:r>
              <a:rPr lang="es-AR" sz="1400" dirty="0" smtClean="0">
                <a:latin typeface="Arial" panose="020B0604020202020204" pitchFamily="34" charset="0"/>
                <a:cs typeface="Arial" panose="020B0604020202020204" pitchFamily="34" charset="0"/>
              </a:rPr>
              <a:t>-SICYTAR para estudiar la productividad de docentes-investigadores según sus trayectorias en la carrera de investigador, en particular colaboración, movilidad, trayectoria de formación, etc.</a:t>
            </a:r>
          </a:p>
          <a:p>
            <a:pPr marL="313182" indent="-285750" algn="just">
              <a:buFont typeface="Arial" panose="020B0604020202020204" pitchFamily="34" charset="0"/>
              <a:buChar char="•"/>
            </a:pPr>
            <a:r>
              <a:rPr lang="es-AR" sz="1400" dirty="0" smtClean="0">
                <a:latin typeface="Arial" panose="020B0604020202020204" pitchFamily="34" charset="0"/>
                <a:cs typeface="Arial" panose="020B0604020202020204" pitchFamily="34" charset="0"/>
              </a:rPr>
              <a:t>Se encuentra en etapa de estudio de factibilidad el  desarrollo de un sistema informático que genere predictivas de CEI sobre la base de los datos disponibles en la base de datos </a:t>
            </a:r>
            <a:r>
              <a:rPr lang="es-AR" sz="1400" dirty="0" err="1" smtClean="0">
                <a:latin typeface="Arial" panose="020B0604020202020204" pitchFamily="34" charset="0"/>
                <a:cs typeface="Arial" panose="020B0604020202020204" pitchFamily="34" charset="0"/>
              </a:rPr>
              <a:t>Cvar</a:t>
            </a:r>
            <a:r>
              <a:rPr lang="es-AR" sz="1400" dirty="0" smtClean="0">
                <a:latin typeface="Arial" panose="020B0604020202020204" pitchFamily="34" charset="0"/>
                <a:cs typeface="Arial" panose="020B0604020202020204" pitchFamily="34" charset="0"/>
              </a:rPr>
              <a:t>-SCIYTAR con validación de pares evaluadores, con el fin de reducir los tiempos y sesgos en la asignación de CEI (próxima línea de postdoctorado).</a:t>
            </a:r>
          </a:p>
          <a:p>
            <a:pPr algn="just"/>
            <a:endParaRPr lang="es-AR" sz="1400" dirty="0" smtClean="0">
              <a:latin typeface="Arial" panose="020B0604020202020204" pitchFamily="34" charset="0"/>
              <a:cs typeface="Arial" panose="020B0604020202020204" pitchFamily="34" charset="0"/>
            </a:endParaRPr>
          </a:p>
          <a:p>
            <a:pPr algn="just"/>
            <a:r>
              <a:rPr lang="es-AR" sz="1400" dirty="0" smtClean="0">
                <a:latin typeface="Arial" panose="020B0604020202020204" pitchFamily="34" charset="0"/>
                <a:cs typeface="Arial" panose="020B0604020202020204" pitchFamily="34" charset="0"/>
              </a:rPr>
              <a:t>* </a:t>
            </a:r>
            <a:r>
              <a:rPr lang="es-AR" sz="1000" dirty="0">
                <a:latin typeface="Arial" panose="020B0604020202020204" pitchFamily="34" charset="0"/>
                <a:cs typeface="Arial" panose="020B0604020202020204" pitchFamily="34" charset="0"/>
              </a:rPr>
              <a:t>Gantman, Ernesto R. La productividad científica argentina en Ciencias Sociales: Economía, Psicología, Sociología y Ciencia Política en el CONICET (2004-2008).  Revista Española de Documentación Científica, 34, 3, julio-septiembre, 408-425, 2011. ISSN: 0210-0614. </a:t>
            </a:r>
            <a:r>
              <a:rPr lang="es-AR" sz="1000" dirty="0" err="1">
                <a:latin typeface="Arial" panose="020B0604020202020204" pitchFamily="34" charset="0"/>
                <a:cs typeface="Arial" panose="020B0604020202020204" pitchFamily="34" charset="0"/>
              </a:rPr>
              <a:t>doi</a:t>
            </a:r>
            <a:r>
              <a:rPr lang="es-AR" sz="1000" dirty="0">
                <a:latin typeface="Arial" panose="020B0604020202020204" pitchFamily="34" charset="0"/>
                <a:cs typeface="Arial" panose="020B0604020202020204" pitchFamily="34" charset="0"/>
              </a:rPr>
              <a:t>: 10.3989/redc.2011.3.829</a:t>
            </a:r>
            <a:endParaRPr lang="es-AR" sz="1000" dirty="0" smtClean="0">
              <a:latin typeface="Arial" panose="020B0604020202020204" pitchFamily="34" charset="0"/>
              <a:cs typeface="Arial" panose="020B0604020202020204" pitchFamily="34" charset="0"/>
            </a:endParaRPr>
          </a:p>
          <a:p>
            <a:pPr marL="313182" indent="-285750" algn="just">
              <a:buFont typeface="Arial" panose="020B0604020202020204" pitchFamily="34" charset="0"/>
              <a:buChar char="•"/>
            </a:pPr>
            <a:endParaRPr lang="es-AR" sz="1400" dirty="0" smtClean="0">
              <a:latin typeface="Arial" panose="020B0604020202020204" pitchFamily="34" charset="0"/>
              <a:cs typeface="Arial" panose="020B0604020202020204" pitchFamily="34" charset="0"/>
            </a:endParaRPr>
          </a:p>
          <a:p>
            <a:pPr marL="313182" indent="-285750" algn="just">
              <a:buFont typeface="Arial" panose="020B0604020202020204" pitchFamily="34" charset="0"/>
              <a:buChar char="•"/>
            </a:pPr>
            <a:endParaRPr lang="es-AR" sz="1400" dirty="0" smtClean="0">
              <a:latin typeface="Arial" panose="020B0604020202020204" pitchFamily="34" charset="0"/>
              <a:cs typeface="Arial" panose="020B0604020202020204" pitchFamily="34" charset="0"/>
            </a:endParaRPr>
          </a:p>
          <a:p>
            <a:pPr marL="313182" indent="-285750" algn="just">
              <a:buFont typeface="Arial" panose="020B0604020202020204" pitchFamily="34" charset="0"/>
              <a:buChar char="•"/>
            </a:pPr>
            <a:endParaRPr lang="es-AR" sz="1400" dirty="0" smtClean="0">
              <a:latin typeface="Arial" panose="020B0604020202020204" pitchFamily="34" charset="0"/>
              <a:cs typeface="Arial" panose="020B0604020202020204" pitchFamily="34" charset="0"/>
            </a:endParaRPr>
          </a:p>
          <a:p>
            <a:pPr marL="313182" indent="-285750" algn="just">
              <a:buFont typeface="Arial" panose="020B0604020202020204" pitchFamily="34" charset="0"/>
              <a:buChar char="•"/>
            </a:pPr>
            <a:endParaRPr lang="es-AR" sz="1400" dirty="0" smtClean="0">
              <a:latin typeface="Arial" panose="020B0604020202020204" pitchFamily="34" charset="0"/>
              <a:cs typeface="Arial" panose="020B0604020202020204" pitchFamily="34" charset="0"/>
            </a:endParaRPr>
          </a:p>
          <a:p>
            <a:pPr marL="313182" indent="-285750" algn="ctr">
              <a:buFont typeface="Arial" panose="020B0604020202020204" pitchFamily="34" charset="0"/>
              <a:buChar char="•"/>
            </a:pPr>
            <a:endParaRPr lang="es-AR" sz="1400" dirty="0">
              <a:latin typeface="Arial" panose="020B0604020202020204" pitchFamily="34" charset="0"/>
              <a:cs typeface="Arial" panose="020B0604020202020204" pitchFamily="34" charset="0"/>
            </a:endParaRPr>
          </a:p>
          <a:p>
            <a:pPr algn="ctr"/>
            <a:endParaRPr lang="es-A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73935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132FADFE-3B8F-471C-ABF0-DBC7717ECBBC}" type="slidenum">
              <a:rPr lang="es-ES" smtClean="0"/>
              <a:t>13</a:t>
            </a:fld>
            <a:endParaRPr lang="es-ES"/>
          </a:p>
        </p:txBody>
      </p:sp>
      <p:sp>
        <p:nvSpPr>
          <p:cNvPr id="9" name="2 Subtítulo"/>
          <p:cNvSpPr txBox="1">
            <a:spLocks/>
          </p:cNvSpPr>
          <p:nvPr/>
        </p:nvSpPr>
        <p:spPr>
          <a:xfrm>
            <a:off x="1187624" y="476672"/>
            <a:ext cx="7594059" cy="5184576"/>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endParaRPr lang="es-AR" sz="1400" b="1" dirty="0" smtClean="0">
              <a:latin typeface="Arial" panose="020B0604020202020204" pitchFamily="34" charset="0"/>
              <a:cs typeface="Arial" panose="020B0604020202020204" pitchFamily="34" charset="0"/>
            </a:endParaRPr>
          </a:p>
          <a:p>
            <a:pPr algn="ctr"/>
            <a:endParaRPr lang="es-AR" sz="1400" b="1" dirty="0">
              <a:latin typeface="Arial" panose="020B0604020202020204" pitchFamily="34" charset="0"/>
              <a:cs typeface="Arial" panose="020B0604020202020204" pitchFamily="34" charset="0"/>
            </a:endParaRPr>
          </a:p>
          <a:p>
            <a:pPr algn="ctr"/>
            <a:r>
              <a:rPr lang="es-AR" sz="1400" b="1" dirty="0" smtClean="0">
                <a:latin typeface="Arial" panose="020B0604020202020204" pitchFamily="34" charset="0"/>
                <a:cs typeface="Arial" panose="020B0604020202020204" pitchFamily="34" charset="0"/>
              </a:rPr>
              <a:t>¡¡Muchas gracias por su atención!!</a:t>
            </a:r>
          </a:p>
          <a:p>
            <a:pPr algn="ctr"/>
            <a:endParaRPr lang="es-AR" sz="1400" b="1" dirty="0">
              <a:latin typeface="Arial" panose="020B0604020202020204" pitchFamily="34" charset="0"/>
              <a:cs typeface="Arial" panose="020B0604020202020204" pitchFamily="34" charset="0"/>
            </a:endParaRPr>
          </a:p>
          <a:p>
            <a:pPr algn="ctr"/>
            <a:r>
              <a:rPr lang="es-AR" sz="1200" b="1" dirty="0" smtClean="0">
                <a:latin typeface="Arial" panose="020B0604020202020204" pitchFamily="34" charset="0"/>
                <a:cs typeface="Arial" panose="020B0604020202020204" pitchFamily="34" charset="0"/>
              </a:rPr>
              <a:t>Mg. Carlos Enrique Ezeiza Pohl</a:t>
            </a:r>
          </a:p>
          <a:p>
            <a:pPr algn="ctr"/>
            <a:r>
              <a:rPr lang="es-AR" sz="1200" dirty="0" smtClean="0">
                <a:latin typeface="Arial" panose="020B0604020202020204" pitchFamily="34" charset="0"/>
                <a:cs typeface="Arial" panose="020B0604020202020204" pitchFamily="34" charset="0"/>
              </a:rPr>
              <a:t>Comité Ontológico. Secretaría de Ciencia y Tecnología</a:t>
            </a:r>
          </a:p>
          <a:p>
            <a:pPr algn="ctr"/>
            <a:r>
              <a:rPr lang="es-AR" sz="1200" dirty="0" smtClean="0">
                <a:latin typeface="Arial" panose="020B0604020202020204" pitchFamily="34" charset="0"/>
                <a:cs typeface="Arial" panose="020B0604020202020204" pitchFamily="34" charset="0"/>
              </a:rPr>
              <a:t>Universidad Nacional de La Matanza</a:t>
            </a:r>
          </a:p>
          <a:p>
            <a:pPr algn="ctr"/>
            <a:r>
              <a:rPr lang="es-AR" sz="1200" dirty="0" smtClean="0">
                <a:latin typeface="Arial" panose="020B0604020202020204" pitchFamily="34" charset="0"/>
                <a:cs typeface="Arial" panose="020B0604020202020204" pitchFamily="34" charset="0"/>
              </a:rPr>
              <a:t>Florencio Varela 1903. San Justo (CP 1754). Buenos Aires. Argentina</a:t>
            </a:r>
          </a:p>
          <a:p>
            <a:pPr algn="ctr"/>
            <a:r>
              <a:rPr lang="es-AR" sz="1200" dirty="0" smtClean="0">
                <a:latin typeface="Arial" panose="020B0604020202020204" pitchFamily="34" charset="0"/>
                <a:cs typeface="Arial" panose="020B0604020202020204" pitchFamily="34" charset="0"/>
              </a:rPr>
              <a:t>Correo electrónico: </a:t>
            </a:r>
            <a:r>
              <a:rPr lang="es-AR" sz="1200" dirty="0" smtClean="0">
                <a:latin typeface="Arial" panose="020B0604020202020204" pitchFamily="34" charset="0"/>
                <a:cs typeface="Arial" panose="020B0604020202020204" pitchFamily="34" charset="0"/>
                <a:hlinkClick r:id="rId2"/>
              </a:rPr>
              <a:t>cytunlam@gmail.com</a:t>
            </a:r>
            <a:endParaRPr lang="es-AR" sz="1200" dirty="0" smtClean="0">
              <a:latin typeface="Arial" panose="020B0604020202020204" pitchFamily="34" charset="0"/>
              <a:cs typeface="Arial" panose="020B0604020202020204" pitchFamily="34" charset="0"/>
            </a:endParaRPr>
          </a:p>
          <a:p>
            <a:pPr algn="ctr"/>
            <a:r>
              <a:rPr lang="es-AR" sz="1200" dirty="0" smtClean="0">
                <a:latin typeface="Arial" panose="020B0604020202020204" pitchFamily="34" charset="0"/>
                <a:cs typeface="Arial" panose="020B0604020202020204" pitchFamily="34" charset="0"/>
              </a:rPr>
              <a:t>Web </a:t>
            </a:r>
            <a:r>
              <a:rPr lang="es-AR" sz="1200" dirty="0" err="1" smtClean="0">
                <a:latin typeface="Arial" panose="020B0604020202020204" pitchFamily="34" charset="0"/>
                <a:cs typeface="Arial" panose="020B0604020202020204" pitchFamily="34" charset="0"/>
              </a:rPr>
              <a:t>Site</a:t>
            </a:r>
            <a:r>
              <a:rPr lang="es-AR" sz="1200" dirty="0" smtClean="0">
                <a:latin typeface="Arial" panose="020B0604020202020204" pitchFamily="34" charset="0"/>
                <a:cs typeface="Arial" panose="020B0604020202020204" pitchFamily="34" charset="0"/>
              </a:rPr>
              <a:t>: cyt.unlam.edu.ar  </a:t>
            </a:r>
          </a:p>
          <a:p>
            <a:pPr algn="ctr"/>
            <a:r>
              <a:rPr lang="es-AR" sz="1200" dirty="0" smtClean="0">
                <a:latin typeface="Arial" panose="020B0604020202020204" pitchFamily="34" charset="0"/>
                <a:cs typeface="Arial" panose="020B0604020202020204" pitchFamily="34" charset="0"/>
              </a:rPr>
              <a:t>Teléfono: 011-4480-8945 internos 8871-8872</a:t>
            </a:r>
          </a:p>
          <a:p>
            <a:pPr algn="ctr"/>
            <a:endParaRPr lang="es-AR" sz="1400" b="1" dirty="0" smtClean="0">
              <a:latin typeface="Arial" panose="020B0604020202020204" pitchFamily="34" charset="0"/>
              <a:cs typeface="Arial" panose="020B0604020202020204" pitchFamily="34" charset="0"/>
            </a:endParaRPr>
          </a:p>
          <a:p>
            <a:pPr marL="313182" indent="-285750" algn="just">
              <a:buFont typeface="Arial" panose="020B0604020202020204" pitchFamily="34" charset="0"/>
              <a:buChar char="•"/>
            </a:pPr>
            <a:endParaRPr lang="es-AR" sz="1400" dirty="0" smtClean="0">
              <a:latin typeface="Arial" panose="020B0604020202020204" pitchFamily="34" charset="0"/>
              <a:cs typeface="Arial" panose="020B0604020202020204" pitchFamily="34" charset="0"/>
            </a:endParaRPr>
          </a:p>
          <a:p>
            <a:pPr marL="313182" indent="-285750" algn="just">
              <a:buFont typeface="Arial" panose="020B0604020202020204" pitchFamily="34" charset="0"/>
              <a:buChar char="•"/>
            </a:pPr>
            <a:endParaRPr lang="es-AR" sz="1400" dirty="0" smtClean="0">
              <a:latin typeface="Arial" panose="020B0604020202020204" pitchFamily="34" charset="0"/>
              <a:cs typeface="Arial" panose="020B0604020202020204" pitchFamily="34" charset="0"/>
            </a:endParaRPr>
          </a:p>
          <a:p>
            <a:pPr marL="313182" indent="-285750" algn="ctr">
              <a:buFont typeface="Arial" panose="020B0604020202020204" pitchFamily="34" charset="0"/>
              <a:buChar char="•"/>
            </a:pPr>
            <a:endParaRPr lang="es-AR" sz="1400" dirty="0">
              <a:latin typeface="Arial" panose="020B0604020202020204" pitchFamily="34" charset="0"/>
              <a:cs typeface="Arial" panose="020B0604020202020204" pitchFamily="34" charset="0"/>
            </a:endParaRPr>
          </a:p>
          <a:p>
            <a:pPr algn="ctr"/>
            <a:endParaRPr lang="es-AR" sz="1400" b="1" dirty="0">
              <a:latin typeface="Arial" panose="020B0604020202020204" pitchFamily="34" charset="0"/>
              <a:cs typeface="Arial" panose="020B0604020202020204" pitchFamily="34" charset="0"/>
            </a:endParaRPr>
          </a:p>
        </p:txBody>
      </p:sp>
      <p:pic>
        <p:nvPicPr>
          <p:cNvPr id="4" name="3 Imagen" descr="logo UNLaM"/>
          <p:cNvPicPr/>
          <p:nvPr/>
        </p:nvPicPr>
        <p:blipFill>
          <a:blip r:embed="rId3">
            <a:extLst>
              <a:ext uri="{28A0092B-C50C-407E-A947-70E740481C1C}">
                <a14:useLocalDpi xmlns:a14="http://schemas.microsoft.com/office/drawing/2010/main" val="0"/>
              </a:ext>
            </a:extLst>
          </a:blip>
          <a:srcRect/>
          <a:stretch>
            <a:fillRect/>
          </a:stretch>
        </p:blipFill>
        <p:spPr bwMode="auto">
          <a:xfrm>
            <a:off x="4391979" y="3933056"/>
            <a:ext cx="936103" cy="1008112"/>
          </a:xfrm>
          <a:prstGeom prst="rect">
            <a:avLst/>
          </a:prstGeom>
          <a:noFill/>
          <a:ln>
            <a:noFill/>
          </a:ln>
        </p:spPr>
      </p:pic>
      <p:sp>
        <p:nvSpPr>
          <p:cNvPr id="2" name="1 CuadroTexto"/>
          <p:cNvSpPr txBox="1"/>
          <p:nvPr/>
        </p:nvSpPr>
        <p:spPr>
          <a:xfrm>
            <a:off x="5220072" y="4252446"/>
            <a:ext cx="1440160" cy="369332"/>
          </a:xfrm>
          <a:prstGeom prst="rect">
            <a:avLst/>
          </a:prstGeom>
          <a:noFill/>
        </p:spPr>
        <p:txBody>
          <a:bodyPr wrap="square" rtlCol="0">
            <a:spAutoFit/>
          </a:bodyPr>
          <a:lstStyle/>
          <a:p>
            <a:r>
              <a:rPr lang="es-AR" dirty="0" smtClean="0">
                <a:solidFill>
                  <a:srgbClr val="00B050"/>
                </a:solidFill>
              </a:rPr>
              <a:t>UNLaM</a:t>
            </a:r>
            <a:endParaRPr lang="es-AR" dirty="0">
              <a:solidFill>
                <a:srgbClr val="00B050"/>
              </a:solidFill>
            </a:endParaRPr>
          </a:p>
        </p:txBody>
      </p:sp>
    </p:spTree>
    <p:extLst>
      <p:ext uri="{BB962C8B-B14F-4D97-AF65-F5344CB8AC3E}">
        <p14:creationId xmlns:p14="http://schemas.microsoft.com/office/powerpoint/2010/main" val="3402102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187624" y="1700808"/>
            <a:ext cx="7406640" cy="2448272"/>
          </a:xfrm>
        </p:spPr>
        <p:txBody>
          <a:bodyPr>
            <a:normAutofit lnSpcReduction="10000"/>
          </a:bodyPr>
          <a:lstStyle/>
          <a:p>
            <a:r>
              <a:rPr lang="es-AR" sz="1800" dirty="0" smtClean="0">
                <a:latin typeface="Arial" panose="020B0604020202020204" pitchFamily="34" charset="0"/>
                <a:cs typeface="Arial" panose="020B0604020202020204" pitchFamily="34" charset="0"/>
              </a:rPr>
              <a:t>Aspectos a desarrollar:</a:t>
            </a:r>
            <a:endParaRPr lang="es-AR" sz="1800" dirty="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r>
              <a:rPr lang="es-AR" sz="1600" dirty="0" smtClean="0">
                <a:latin typeface="Arial" panose="020B0604020202020204" pitchFamily="34" charset="0"/>
                <a:cs typeface="Arial" panose="020B0604020202020204" pitchFamily="34" charset="0"/>
              </a:rPr>
              <a:t>Características del Programa de Incentivos a Docentes-Investigadores de la Secretaría de Políticas Universitarias del Ministerio de Educación y Deporte</a:t>
            </a:r>
            <a:r>
              <a:rPr lang="es-AR" sz="1600" dirty="0" smtClean="0">
                <a:latin typeface="Arial" panose="020B0604020202020204" pitchFamily="34" charset="0"/>
                <a:cs typeface="Arial" panose="020B0604020202020204" pitchFamily="34" charset="0"/>
              </a:rPr>
              <a:t>.</a:t>
            </a:r>
          </a:p>
          <a:p>
            <a:pPr marL="313182" indent="-285750">
              <a:buFont typeface="Wingdings" panose="05000000000000000000" pitchFamily="2" charset="2"/>
              <a:buChar char="ü"/>
            </a:pPr>
            <a:r>
              <a:rPr lang="es-AR" sz="1600" dirty="0" smtClean="0">
                <a:latin typeface="Arial" panose="020B0604020202020204" pitchFamily="34" charset="0"/>
                <a:cs typeface="Arial" panose="020B0604020202020204" pitchFamily="34" charset="0"/>
              </a:rPr>
              <a:t>Alcances del </a:t>
            </a:r>
            <a:r>
              <a:rPr lang="es-AR" sz="1600" dirty="0">
                <a:latin typeface="Arial" panose="020B0604020202020204" pitchFamily="34" charset="0"/>
                <a:cs typeface="Arial" panose="020B0604020202020204" pitchFamily="34" charset="0"/>
              </a:rPr>
              <a:t>Programa de Incentivos a Docentes-Investigadores </a:t>
            </a: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r>
              <a:rPr lang="es-AR" sz="1600" dirty="0" smtClean="0">
                <a:latin typeface="Arial" panose="020B0604020202020204" pitchFamily="34" charset="0"/>
                <a:cs typeface="Arial" panose="020B0604020202020204" pitchFamily="34" charset="0"/>
              </a:rPr>
              <a:t>Factores que inciden en la evaluación de la productividad del docente-investigador.</a:t>
            </a:r>
          </a:p>
          <a:p>
            <a:pPr marL="313182" indent="-285750">
              <a:buFont typeface="Wingdings" panose="05000000000000000000" pitchFamily="2" charset="2"/>
              <a:buChar char="ü"/>
            </a:pPr>
            <a:r>
              <a:rPr lang="es-AR" sz="1600" dirty="0" smtClean="0">
                <a:latin typeface="Arial" panose="020B0604020202020204" pitchFamily="34" charset="0"/>
                <a:cs typeface="Arial" panose="020B0604020202020204" pitchFamily="34" charset="0"/>
              </a:rPr>
              <a:t>Resultados preliminares de un estudio de productividad comparada (UNSAM-UNLaM).</a:t>
            </a:r>
          </a:p>
          <a:p>
            <a:pPr marL="313182" indent="-285750">
              <a:buFont typeface="Wingdings" panose="05000000000000000000" pitchFamily="2" charset="2"/>
              <a:buChar char="ü"/>
            </a:pPr>
            <a:r>
              <a:rPr lang="es-AR" sz="1600" dirty="0" smtClean="0">
                <a:latin typeface="Arial" panose="020B0604020202020204" pitchFamily="34" charset="0"/>
                <a:cs typeface="Arial" panose="020B0604020202020204" pitchFamily="34" charset="0"/>
              </a:rPr>
              <a:t>Conclusiones, cuestiones pendientes.</a:t>
            </a: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endParaRPr lang="es-AR" sz="1600" dirty="0">
              <a:latin typeface="Arial" panose="020B0604020202020204" pitchFamily="34" charset="0"/>
              <a:cs typeface="Arial" panose="020B0604020202020204" pitchFamily="34" charset="0"/>
            </a:endParaRPr>
          </a:p>
        </p:txBody>
      </p:sp>
      <p:sp>
        <p:nvSpPr>
          <p:cNvPr id="5" name="4 Marcador de número de diapositiva"/>
          <p:cNvSpPr>
            <a:spLocks noGrp="1"/>
          </p:cNvSpPr>
          <p:nvPr>
            <p:ph type="sldNum" sz="quarter" idx="12"/>
          </p:nvPr>
        </p:nvSpPr>
        <p:spPr/>
        <p:txBody>
          <a:bodyPr/>
          <a:lstStyle/>
          <a:p>
            <a:fld id="{132FADFE-3B8F-471C-ABF0-DBC7717ECBBC}" type="slidenum">
              <a:rPr lang="es-ES" smtClean="0"/>
              <a:t>2</a:t>
            </a:fld>
            <a:endParaRPr lang="es-ES"/>
          </a:p>
        </p:txBody>
      </p:sp>
    </p:spTree>
    <p:extLst>
      <p:ext uri="{BB962C8B-B14F-4D97-AF65-F5344CB8AC3E}">
        <p14:creationId xmlns:p14="http://schemas.microsoft.com/office/powerpoint/2010/main" val="4195517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31640" y="908720"/>
            <a:ext cx="7406640" cy="4608512"/>
          </a:xfrm>
        </p:spPr>
        <p:txBody>
          <a:bodyPr>
            <a:normAutofit fontScale="85000" lnSpcReduction="20000"/>
          </a:bodyPr>
          <a:lstStyle/>
          <a:p>
            <a:endParaRPr lang="es-AR" sz="1800" dirty="0">
              <a:latin typeface="Arial" panose="020B0604020202020204" pitchFamily="34" charset="0"/>
              <a:cs typeface="Arial" panose="020B0604020202020204" pitchFamily="34" charset="0"/>
            </a:endParaRPr>
          </a:p>
          <a:p>
            <a:pPr algn="ctr"/>
            <a:r>
              <a:rPr lang="es-AR" sz="1800" b="1" dirty="0" smtClean="0">
                <a:latin typeface="Arial" panose="020B0604020202020204" pitchFamily="34" charset="0"/>
                <a:cs typeface="Arial" panose="020B0604020202020204" pitchFamily="34" charset="0"/>
              </a:rPr>
              <a:t>Características del Programa de Incentivos a Docentes-Investigadores de la Secretaría de Políticas Universitarias del Ministerio de Educación y Deporte (I):</a:t>
            </a:r>
          </a:p>
          <a:p>
            <a:endParaRPr lang="es-AR" sz="18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q"/>
            </a:pPr>
            <a:r>
              <a:rPr lang="es-AR" sz="1600" dirty="0" smtClean="0">
                <a:latin typeface="Arial" panose="020B0604020202020204" pitchFamily="34" charset="0"/>
                <a:cs typeface="Arial" panose="020B0604020202020204" pitchFamily="34" charset="0"/>
              </a:rPr>
              <a:t>Creado por el </a:t>
            </a:r>
            <a:r>
              <a:rPr lang="es-AR" sz="1600" dirty="0">
                <a:latin typeface="Arial" panose="020B0604020202020204" pitchFamily="34" charset="0"/>
                <a:cs typeface="Arial" panose="020B0604020202020204" pitchFamily="34" charset="0"/>
              </a:rPr>
              <a:t>Decreto Presidencial 2427/93, sancionado en noviembre </a:t>
            </a:r>
            <a:r>
              <a:rPr lang="es-AR" sz="1600" dirty="0" smtClean="0">
                <a:latin typeface="Arial" panose="020B0604020202020204" pitchFamily="34" charset="0"/>
                <a:cs typeface="Arial" panose="020B0604020202020204" pitchFamily="34" charset="0"/>
              </a:rPr>
              <a:t>1993.</a:t>
            </a:r>
          </a:p>
          <a:p>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q"/>
            </a:pPr>
            <a:r>
              <a:rPr lang="es-AR" sz="1600" dirty="0" smtClean="0">
                <a:latin typeface="Arial" panose="020B0604020202020204" pitchFamily="34" charset="0"/>
                <a:cs typeface="Arial" panose="020B0604020202020204" pitchFamily="34" charset="0"/>
              </a:rPr>
              <a:t>Considerandos del Decreto: </a:t>
            </a:r>
          </a:p>
          <a:p>
            <a:pPr marL="742950" lvl="1" indent="-285750" algn="just">
              <a:buFont typeface="Wingdings" panose="05000000000000000000" pitchFamily="2" charset="2"/>
              <a:buChar char="q"/>
            </a:pPr>
            <a:r>
              <a:rPr lang="es-AR" sz="1600" dirty="0" smtClean="0">
                <a:latin typeface="Arial" panose="020B0604020202020204" pitchFamily="34" charset="0"/>
                <a:cs typeface="Arial" panose="020B0604020202020204" pitchFamily="34" charset="0"/>
              </a:rPr>
              <a:t>Aumentar </a:t>
            </a:r>
            <a:r>
              <a:rPr lang="es-AR" sz="1600" dirty="0">
                <a:latin typeface="Arial" panose="020B0604020202020204" pitchFamily="34" charset="0"/>
                <a:cs typeface="Arial" panose="020B0604020202020204" pitchFamily="34" charset="0"/>
              </a:rPr>
              <a:t>las tareas de investigación y desarrollo a nivel nacional y de fomentar la reconversión de la planta docente, motivando una </a:t>
            </a:r>
            <a:r>
              <a:rPr lang="es-AR" sz="1600" dirty="0" smtClean="0">
                <a:latin typeface="Arial" panose="020B0604020202020204" pitchFamily="34" charset="0"/>
                <a:cs typeface="Arial" panose="020B0604020202020204" pitchFamily="34" charset="0"/>
              </a:rPr>
              <a:t>mayor dedicación </a:t>
            </a:r>
            <a:r>
              <a:rPr lang="es-AR" sz="1600" dirty="0">
                <a:latin typeface="Arial" panose="020B0604020202020204" pitchFamily="34" charset="0"/>
                <a:cs typeface="Arial" panose="020B0604020202020204" pitchFamily="34" charset="0"/>
              </a:rPr>
              <a:t>a la actividad </a:t>
            </a:r>
            <a:r>
              <a:rPr lang="es-AR" sz="1600" dirty="0" smtClean="0">
                <a:latin typeface="Arial" panose="020B0604020202020204" pitchFamily="34" charset="0"/>
                <a:cs typeface="Arial" panose="020B0604020202020204" pitchFamily="34" charset="0"/>
              </a:rPr>
              <a:t>universitaria </a:t>
            </a:r>
            <a:r>
              <a:rPr lang="es-AR" sz="1600" dirty="0">
                <a:latin typeface="Arial" panose="020B0604020202020204" pitchFamily="34" charset="0"/>
                <a:cs typeface="Arial" panose="020B0604020202020204" pitchFamily="34" charset="0"/>
              </a:rPr>
              <a:t>y a la creación de grupos </a:t>
            </a:r>
            <a:r>
              <a:rPr lang="es-AR" sz="1600" dirty="0" smtClean="0">
                <a:latin typeface="Arial" panose="020B0604020202020204" pitchFamily="34" charset="0"/>
                <a:cs typeface="Arial" panose="020B0604020202020204" pitchFamily="34" charset="0"/>
              </a:rPr>
              <a:t>investigación.</a:t>
            </a:r>
          </a:p>
          <a:p>
            <a:pPr marL="742950" lvl="1" indent="-285750" algn="just">
              <a:buFont typeface="Wingdings" panose="05000000000000000000" pitchFamily="2" charset="2"/>
              <a:buChar char="q"/>
            </a:pPr>
            <a:r>
              <a:rPr lang="es-AR" sz="1600" dirty="0" smtClean="0">
                <a:latin typeface="Arial" panose="020B0604020202020204" pitchFamily="34" charset="0"/>
                <a:cs typeface="Arial" panose="020B0604020202020204" pitchFamily="34" charset="0"/>
              </a:rPr>
              <a:t>Contribuir al mejoramiento de  </a:t>
            </a:r>
            <a:r>
              <a:rPr lang="es-AR" sz="1600" dirty="0">
                <a:latin typeface="Arial" panose="020B0604020202020204" pitchFamily="34" charset="0"/>
                <a:cs typeface="Arial" panose="020B0604020202020204" pitchFamily="34" charset="0"/>
              </a:rPr>
              <a:t>los ingresos </a:t>
            </a:r>
            <a:r>
              <a:rPr lang="es-AR" sz="1600" dirty="0" smtClean="0">
                <a:latin typeface="Arial" panose="020B0604020202020204" pitchFamily="34" charset="0"/>
                <a:cs typeface="Arial" panose="020B0604020202020204" pitchFamily="34" charset="0"/>
              </a:rPr>
              <a:t>de </a:t>
            </a:r>
            <a:r>
              <a:rPr lang="es-AR" sz="1600" dirty="0">
                <a:latin typeface="Arial" panose="020B0604020202020204" pitchFamily="34" charset="0"/>
                <a:cs typeface="Arial" panose="020B0604020202020204" pitchFamily="34" charset="0"/>
              </a:rPr>
              <a:t>los docentes universitarios durante el período en que participen en proyectos </a:t>
            </a:r>
            <a:r>
              <a:rPr lang="es-AR" sz="1600" dirty="0" smtClean="0">
                <a:latin typeface="Arial" panose="020B0604020202020204" pitchFamily="34" charset="0"/>
                <a:cs typeface="Arial" panose="020B0604020202020204" pitchFamily="34" charset="0"/>
              </a:rPr>
              <a:t>de </a:t>
            </a:r>
            <a:r>
              <a:rPr lang="es-AR" sz="1600" dirty="0">
                <a:latin typeface="Arial" panose="020B0604020202020204" pitchFamily="34" charset="0"/>
                <a:cs typeface="Arial" panose="020B0604020202020204" pitchFamily="34" charset="0"/>
              </a:rPr>
              <a:t>investigación, en el marco de asignación de recursos a las Universidades </a:t>
            </a:r>
            <a:r>
              <a:rPr lang="es-AR" sz="1600" dirty="0" smtClean="0">
                <a:latin typeface="Arial" panose="020B0604020202020204" pitchFamily="34" charset="0"/>
                <a:cs typeface="Arial" panose="020B0604020202020204" pitchFamily="34" charset="0"/>
              </a:rPr>
              <a:t>en función </a:t>
            </a:r>
            <a:r>
              <a:rPr lang="es-AR" sz="1600" dirty="0">
                <a:latin typeface="Arial" panose="020B0604020202020204" pitchFamily="34" charset="0"/>
                <a:cs typeface="Arial" panose="020B0604020202020204" pitchFamily="34" charset="0"/>
              </a:rPr>
              <a:t>de programas específicos basados en criterios objetivos que favorezcan </a:t>
            </a:r>
            <a:r>
              <a:rPr lang="es-AR" sz="1600" dirty="0" smtClean="0">
                <a:latin typeface="Arial" panose="020B0604020202020204" pitchFamily="34" charset="0"/>
                <a:cs typeface="Arial" panose="020B0604020202020204" pitchFamily="34" charset="0"/>
              </a:rPr>
              <a:t>el </a:t>
            </a:r>
            <a:r>
              <a:rPr lang="es-AR" sz="1600" dirty="0">
                <a:latin typeface="Arial" panose="020B0604020202020204" pitchFamily="34" charset="0"/>
                <a:cs typeface="Arial" panose="020B0604020202020204" pitchFamily="34" charset="0"/>
              </a:rPr>
              <a:t>rendimiento del trabajo </a:t>
            </a:r>
            <a:r>
              <a:rPr lang="es-AR" sz="1600" dirty="0" smtClean="0">
                <a:latin typeface="Arial" panose="020B0604020202020204" pitchFamily="34" charset="0"/>
                <a:cs typeface="Arial" panose="020B0604020202020204" pitchFamily="34" charset="0"/>
              </a:rPr>
              <a:t>académico.</a:t>
            </a:r>
          </a:p>
          <a:p>
            <a:pPr lvl="1" algn="just"/>
            <a:endParaRPr lang="es-AR" sz="1600" dirty="0" smtClean="0">
              <a:latin typeface="Arial" panose="020B0604020202020204" pitchFamily="34" charset="0"/>
              <a:cs typeface="Arial" panose="020B0604020202020204" pitchFamily="34" charset="0"/>
            </a:endParaRPr>
          </a:p>
          <a:p>
            <a:pPr marL="313182" indent="-285750" algn="just">
              <a:buFont typeface="Wingdings" panose="05000000000000000000" pitchFamily="2" charset="2"/>
              <a:buChar char="q"/>
            </a:pPr>
            <a:r>
              <a:rPr lang="es-AR" sz="1600" dirty="0">
                <a:latin typeface="Arial" panose="020B0604020202020204" pitchFamily="34" charset="0"/>
                <a:cs typeface="Arial" panose="020B0604020202020204" pitchFamily="34" charset="0"/>
              </a:rPr>
              <a:t>La iniciativa formó parte de un conjunto de reformas en el ámbito universitario y en el sector científico–tecnológico nacional, entre ellas una nueva Ley de Educación Superior y la creación de entes como la Comisión Nacional de </a:t>
            </a:r>
            <a:r>
              <a:rPr lang="es-AR" sz="1600" dirty="0" smtClean="0">
                <a:latin typeface="Arial" panose="020B0604020202020204" pitchFamily="34" charset="0"/>
                <a:cs typeface="Arial" panose="020B0604020202020204" pitchFamily="34" charset="0"/>
              </a:rPr>
              <a:t>Evaluación </a:t>
            </a:r>
            <a:r>
              <a:rPr lang="es-AR" sz="1600" dirty="0">
                <a:latin typeface="Arial" panose="020B0604020202020204" pitchFamily="34" charset="0"/>
                <a:cs typeface="Arial" panose="020B0604020202020204" pitchFamily="34" charset="0"/>
              </a:rPr>
              <a:t>y Acreditación Universitaria (CONEAU) y la Agencia Nacional de </a:t>
            </a:r>
            <a:r>
              <a:rPr lang="es-AR" sz="1600" dirty="0" smtClean="0">
                <a:latin typeface="Arial" panose="020B0604020202020204" pitchFamily="34" charset="0"/>
                <a:cs typeface="Arial" panose="020B0604020202020204" pitchFamily="34" charset="0"/>
              </a:rPr>
              <a:t>Promoción </a:t>
            </a:r>
            <a:r>
              <a:rPr lang="es-AR" sz="1600" dirty="0">
                <a:latin typeface="Arial" panose="020B0604020202020204" pitchFamily="34" charset="0"/>
                <a:cs typeface="Arial" panose="020B0604020202020204" pitchFamily="34" charset="0"/>
              </a:rPr>
              <a:t>Científica y Tecnológica (ANPCYT</a:t>
            </a:r>
            <a:r>
              <a:rPr lang="es-AR" sz="1600" dirty="0" smtClean="0">
                <a:latin typeface="Arial" panose="020B0604020202020204" pitchFamily="34" charset="0"/>
                <a:cs typeface="Arial" panose="020B0604020202020204" pitchFamily="34" charset="0"/>
              </a:rPr>
              <a:t>).</a:t>
            </a:r>
          </a:p>
          <a:p>
            <a:pPr marL="313182" indent="-285750">
              <a:buFont typeface="Wingdings" panose="05000000000000000000" pitchFamily="2" charset="2"/>
              <a:buChar char="q"/>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q"/>
            </a:pPr>
            <a:endParaRPr lang="es-AR" sz="18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a:latin typeface="Arial" panose="020B0604020202020204" pitchFamily="34" charset="0"/>
              <a:cs typeface="Arial" panose="020B0604020202020204" pitchFamily="34" charset="0"/>
            </a:endParaRPr>
          </a:p>
        </p:txBody>
      </p:sp>
      <p:sp>
        <p:nvSpPr>
          <p:cNvPr id="5" name="4 Marcador de número de diapositiva"/>
          <p:cNvSpPr>
            <a:spLocks noGrp="1"/>
          </p:cNvSpPr>
          <p:nvPr>
            <p:ph type="sldNum" sz="quarter" idx="12"/>
          </p:nvPr>
        </p:nvSpPr>
        <p:spPr/>
        <p:txBody>
          <a:bodyPr/>
          <a:lstStyle/>
          <a:p>
            <a:fld id="{132FADFE-3B8F-471C-ABF0-DBC7717ECBBC}" type="slidenum">
              <a:rPr lang="es-ES" smtClean="0"/>
              <a:t>3</a:t>
            </a:fld>
            <a:endParaRPr lang="es-ES"/>
          </a:p>
        </p:txBody>
      </p:sp>
    </p:spTree>
    <p:extLst>
      <p:ext uri="{BB962C8B-B14F-4D97-AF65-F5344CB8AC3E}">
        <p14:creationId xmlns:p14="http://schemas.microsoft.com/office/powerpoint/2010/main" val="194601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31640" y="908720"/>
            <a:ext cx="7406640" cy="4608512"/>
          </a:xfrm>
        </p:spPr>
        <p:txBody>
          <a:bodyPr>
            <a:normAutofit/>
          </a:bodyPr>
          <a:lstStyle/>
          <a:p>
            <a:endParaRPr lang="es-AR" sz="1800" dirty="0">
              <a:latin typeface="Arial" panose="020B0604020202020204" pitchFamily="34" charset="0"/>
              <a:cs typeface="Arial" panose="020B0604020202020204" pitchFamily="34" charset="0"/>
            </a:endParaRPr>
          </a:p>
          <a:p>
            <a:pPr algn="ctr"/>
            <a:r>
              <a:rPr lang="es-AR" sz="1800" b="1" dirty="0" smtClean="0">
                <a:latin typeface="Arial" panose="020B0604020202020204" pitchFamily="34" charset="0"/>
                <a:cs typeface="Arial" panose="020B0604020202020204" pitchFamily="34" charset="0"/>
              </a:rPr>
              <a:t>Características del Programa de Incentivos a Docentes-Investigadores de la Secretaría de Políticas Universitarias del Ministerio de Educación y Deporte (II):</a:t>
            </a:r>
          </a:p>
          <a:p>
            <a:endParaRPr lang="es-AR" sz="1800" dirty="0" smtClean="0">
              <a:latin typeface="Arial" panose="020B0604020202020204" pitchFamily="34" charset="0"/>
              <a:cs typeface="Arial" panose="020B0604020202020204" pitchFamily="34" charset="0"/>
            </a:endParaRPr>
          </a:p>
          <a:p>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q"/>
            </a:pPr>
            <a:r>
              <a:rPr lang="es-AR" sz="1600" dirty="0" smtClean="0">
                <a:latin typeface="Arial" panose="020B0604020202020204" pitchFamily="34" charset="0"/>
                <a:cs typeface="Arial" panose="020B0604020202020204" pitchFamily="34" charset="0"/>
              </a:rPr>
              <a:t>El Programa se operacionaliza a través de un Manual de Procedimientos que establece la normativa que determina:  </a:t>
            </a:r>
          </a:p>
          <a:p>
            <a:pPr marL="742950" lvl="1" indent="-285750" algn="just">
              <a:buFont typeface="Wingdings" panose="05000000000000000000" pitchFamily="2" charset="2"/>
              <a:buChar char="q"/>
            </a:pPr>
            <a:r>
              <a:rPr lang="es-AR" sz="1600" dirty="0" smtClean="0">
                <a:latin typeface="Arial" panose="020B0604020202020204" pitchFamily="34" charset="0"/>
                <a:cs typeface="Arial" panose="020B0604020202020204" pitchFamily="34" charset="0"/>
              </a:rPr>
              <a:t>El monto </a:t>
            </a:r>
            <a:r>
              <a:rPr lang="es-AR" sz="1600" dirty="0">
                <a:latin typeface="Arial" panose="020B0604020202020204" pitchFamily="34" charset="0"/>
                <a:cs typeface="Arial" panose="020B0604020202020204" pitchFamily="34" charset="0"/>
              </a:rPr>
              <a:t>económico otorgado como </a:t>
            </a:r>
            <a:r>
              <a:rPr lang="es-AR" sz="1600" dirty="0" smtClean="0">
                <a:latin typeface="Arial" panose="020B0604020202020204" pitchFamily="34" charset="0"/>
                <a:cs typeface="Arial" panose="020B0604020202020204" pitchFamily="34" charset="0"/>
              </a:rPr>
              <a:t>incentivo a cada docente-investigador.</a:t>
            </a:r>
          </a:p>
          <a:p>
            <a:pPr marL="742950" lvl="1" indent="-285750" algn="just">
              <a:buFont typeface="Wingdings" panose="05000000000000000000" pitchFamily="2" charset="2"/>
              <a:buChar char="q"/>
            </a:pPr>
            <a:r>
              <a:rPr lang="es-AR" sz="1600" dirty="0" smtClean="0">
                <a:latin typeface="Arial" panose="020B0604020202020204" pitchFamily="34" charset="0"/>
                <a:cs typeface="Arial" panose="020B0604020202020204" pitchFamily="34" charset="0"/>
              </a:rPr>
              <a:t>La </a:t>
            </a:r>
            <a:r>
              <a:rPr lang="es-AR" sz="1600" dirty="0">
                <a:latin typeface="Arial" panose="020B0604020202020204" pitchFamily="34" charset="0"/>
                <a:cs typeface="Arial" panose="020B0604020202020204" pitchFamily="34" charset="0"/>
              </a:rPr>
              <a:t>categoría equivalente </a:t>
            </a:r>
            <a:r>
              <a:rPr lang="es-AR" sz="1600" dirty="0" smtClean="0">
                <a:latin typeface="Arial" panose="020B0604020202020204" pitchFamily="34" charset="0"/>
                <a:cs typeface="Arial" panose="020B0604020202020204" pitchFamily="34" charset="0"/>
              </a:rPr>
              <a:t> de </a:t>
            </a:r>
            <a:r>
              <a:rPr lang="es-AR" sz="1600" dirty="0">
                <a:latin typeface="Arial" panose="020B0604020202020204" pitchFamily="34" charset="0"/>
                <a:cs typeface="Arial" panose="020B0604020202020204" pitchFamily="34" charset="0"/>
              </a:rPr>
              <a:t>investigación (CEI) asignada mediante la </a:t>
            </a:r>
            <a:r>
              <a:rPr lang="es-AR" sz="1600" dirty="0" smtClean="0">
                <a:latin typeface="Arial" panose="020B0604020202020204" pitchFamily="34" charset="0"/>
                <a:cs typeface="Arial" panose="020B0604020202020204" pitchFamily="34" charset="0"/>
              </a:rPr>
              <a:t>evaluación</a:t>
            </a:r>
            <a:r>
              <a:rPr lang="es-AR" sz="1600" dirty="0">
                <a:latin typeface="Arial" panose="020B0604020202020204" pitchFamily="34" charset="0"/>
                <a:cs typeface="Arial" panose="020B0604020202020204" pitchFamily="34" charset="0"/>
              </a:rPr>
              <a:t> </a:t>
            </a:r>
            <a:r>
              <a:rPr lang="es-AR" sz="1600" dirty="0" smtClean="0">
                <a:latin typeface="Arial" panose="020B0604020202020204" pitchFamily="34" charset="0"/>
                <a:cs typeface="Arial" panose="020B0604020202020204" pitchFamily="34" charset="0"/>
              </a:rPr>
              <a:t>(en orden descendente la categoría I es la más alta y la V corresponde a docentes que se inician en investigación). Se asigna mediante una convocatoria nacional cada cuatro años.</a:t>
            </a:r>
          </a:p>
          <a:p>
            <a:pPr lvl="1" algn="just"/>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q"/>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q"/>
            </a:pPr>
            <a:endParaRPr lang="es-AR" sz="18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a:latin typeface="Arial" panose="020B0604020202020204" pitchFamily="34" charset="0"/>
              <a:cs typeface="Arial" panose="020B0604020202020204" pitchFamily="34" charset="0"/>
            </a:endParaRPr>
          </a:p>
        </p:txBody>
      </p:sp>
      <p:sp>
        <p:nvSpPr>
          <p:cNvPr id="5" name="4 Marcador de número de diapositiva"/>
          <p:cNvSpPr>
            <a:spLocks noGrp="1"/>
          </p:cNvSpPr>
          <p:nvPr>
            <p:ph type="sldNum" sz="quarter" idx="12"/>
          </p:nvPr>
        </p:nvSpPr>
        <p:spPr/>
        <p:txBody>
          <a:bodyPr/>
          <a:lstStyle/>
          <a:p>
            <a:fld id="{132FADFE-3B8F-471C-ABF0-DBC7717ECBBC}" type="slidenum">
              <a:rPr lang="es-ES" smtClean="0"/>
              <a:t>4</a:t>
            </a:fld>
            <a:endParaRPr lang="es-ES"/>
          </a:p>
        </p:txBody>
      </p:sp>
    </p:spTree>
    <p:extLst>
      <p:ext uri="{BB962C8B-B14F-4D97-AF65-F5344CB8AC3E}">
        <p14:creationId xmlns:p14="http://schemas.microsoft.com/office/powerpoint/2010/main" val="73565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31640" y="908720"/>
            <a:ext cx="7488832" cy="4608512"/>
          </a:xfrm>
        </p:spPr>
        <p:txBody>
          <a:bodyPr>
            <a:normAutofit/>
          </a:bodyPr>
          <a:lstStyle/>
          <a:p>
            <a:endParaRPr lang="es-AR" sz="1800" dirty="0">
              <a:latin typeface="Arial" panose="020B0604020202020204" pitchFamily="34" charset="0"/>
              <a:cs typeface="Arial" panose="020B0604020202020204" pitchFamily="34" charset="0"/>
            </a:endParaRPr>
          </a:p>
          <a:p>
            <a:pPr algn="ctr"/>
            <a:r>
              <a:rPr lang="es-AR" sz="1400" b="1" dirty="0" smtClean="0">
                <a:latin typeface="Arial" panose="020B0604020202020204" pitchFamily="34" charset="0"/>
                <a:cs typeface="Arial" panose="020B0604020202020204" pitchFamily="34" charset="0"/>
              </a:rPr>
              <a:t>Alcance del  Programa de Incentivos a Docentes-Investigadores (I) </a:t>
            </a:r>
          </a:p>
          <a:p>
            <a:pPr algn="ctr"/>
            <a:r>
              <a:rPr lang="es-AR" sz="1200" b="1" dirty="0" smtClean="0">
                <a:latin typeface="Arial" panose="020B0604020202020204" pitchFamily="34" charset="0"/>
                <a:cs typeface="Arial" panose="020B0604020202020204" pitchFamily="34" charset="0"/>
              </a:rPr>
              <a:t>(Ezeiza Pohl, 2016, sobre Anuarios estadísticos de la SPU)  </a:t>
            </a:r>
            <a:endParaRPr lang="es-AR" sz="1200" dirty="0" smtClean="0">
              <a:latin typeface="Arial" panose="020B0604020202020204" pitchFamily="34" charset="0"/>
              <a:cs typeface="Arial" panose="020B0604020202020204" pitchFamily="34" charset="0"/>
            </a:endParaRPr>
          </a:p>
          <a:p>
            <a:endParaRPr lang="es-AR" sz="12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q"/>
            </a:pPr>
            <a:r>
              <a:rPr lang="es-AR" sz="1600" dirty="0" smtClean="0">
                <a:latin typeface="Arial" panose="020B0604020202020204" pitchFamily="34" charset="0"/>
                <a:cs typeface="Arial" panose="020B0604020202020204" pitchFamily="34" charset="0"/>
              </a:rPr>
              <a:t>Entre  el 14 % de la planta docente de las universidades percibe incentivos.</a:t>
            </a:r>
          </a:p>
          <a:p>
            <a:pPr marL="313182" indent="-285750">
              <a:buFont typeface="Wingdings" panose="05000000000000000000" pitchFamily="2" charset="2"/>
              <a:buChar char="q"/>
            </a:pPr>
            <a:r>
              <a:rPr lang="es-AR" sz="1600" dirty="0" smtClean="0">
                <a:latin typeface="Arial" panose="020B0604020202020204" pitchFamily="34" charset="0"/>
                <a:cs typeface="Arial" panose="020B0604020202020204" pitchFamily="34" charset="0"/>
              </a:rPr>
              <a:t>El 95% de las universidades participa en el Programa</a:t>
            </a:r>
          </a:p>
          <a:p>
            <a:pPr marL="313182" indent="-285750">
              <a:buFont typeface="Wingdings" panose="05000000000000000000" pitchFamily="2" charset="2"/>
              <a:buChar char="q"/>
            </a:pPr>
            <a:r>
              <a:rPr lang="es-AR" sz="1600" dirty="0" smtClean="0">
                <a:latin typeface="Arial" panose="020B0604020202020204" pitchFamily="34" charset="0"/>
                <a:cs typeface="Arial" panose="020B0604020202020204" pitchFamily="34" charset="0"/>
              </a:rPr>
              <a:t>Del total de docentes que perciben incentivos, el 64,87% corresponde a dedicaciones exclusivas, 29,15 % a </a:t>
            </a:r>
            <a:r>
              <a:rPr lang="es-AR" sz="1600" dirty="0" err="1" smtClean="0">
                <a:latin typeface="Arial" panose="020B0604020202020204" pitchFamily="34" charset="0"/>
                <a:cs typeface="Arial" panose="020B0604020202020204" pitchFamily="34" charset="0"/>
              </a:rPr>
              <a:t>semiexclusivas</a:t>
            </a:r>
            <a:r>
              <a:rPr lang="es-AR" sz="1600" dirty="0" smtClean="0">
                <a:latin typeface="Arial" panose="020B0604020202020204" pitchFamily="34" charset="0"/>
                <a:cs typeface="Arial" panose="020B0604020202020204" pitchFamily="34" charset="0"/>
              </a:rPr>
              <a:t>, y 5,98 % a simples.</a:t>
            </a:r>
          </a:p>
          <a:p>
            <a:pPr marL="313182" indent="-285750">
              <a:buFont typeface="Wingdings" panose="05000000000000000000" pitchFamily="2" charset="2"/>
              <a:buChar char="q"/>
            </a:pPr>
            <a:r>
              <a:rPr lang="es-AR" sz="1600" dirty="0" smtClean="0">
                <a:latin typeface="Arial" panose="020B0604020202020204" pitchFamily="34" charset="0"/>
                <a:cs typeface="Arial" panose="020B0604020202020204" pitchFamily="34" charset="0"/>
              </a:rPr>
              <a:t>El valor del incentivo representa entre un 10 y hasta 25 % en promedio del haber percibido por el docente-investigador dividido en tres cuotas, el cual depende de la CEI obtenida, cargo y dedicación horaria del docente, y un coeficiente que establece la SPU cada año según la cantidad de beneficiarios y la partida presupuestaria afectada al Programa.</a:t>
            </a:r>
          </a:p>
          <a:p>
            <a:pPr marL="313182" indent="-285750">
              <a:buFont typeface="Wingdings" panose="05000000000000000000" pitchFamily="2" charset="2"/>
              <a:buChar char="q"/>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q"/>
            </a:pPr>
            <a:endParaRPr lang="es-AR" sz="18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a:latin typeface="Arial" panose="020B0604020202020204" pitchFamily="34" charset="0"/>
              <a:cs typeface="Arial" panose="020B0604020202020204" pitchFamily="34" charset="0"/>
            </a:endParaRPr>
          </a:p>
        </p:txBody>
      </p:sp>
      <p:sp>
        <p:nvSpPr>
          <p:cNvPr id="5" name="4 Marcador de número de diapositiva"/>
          <p:cNvSpPr>
            <a:spLocks noGrp="1"/>
          </p:cNvSpPr>
          <p:nvPr>
            <p:ph type="sldNum" sz="quarter" idx="12"/>
          </p:nvPr>
        </p:nvSpPr>
        <p:spPr/>
        <p:txBody>
          <a:bodyPr/>
          <a:lstStyle/>
          <a:p>
            <a:fld id="{132FADFE-3B8F-471C-ABF0-DBC7717ECBBC}" type="slidenum">
              <a:rPr lang="es-ES" smtClean="0"/>
              <a:t>5</a:t>
            </a:fld>
            <a:endParaRPr lang="es-ES"/>
          </a:p>
        </p:txBody>
      </p:sp>
    </p:spTree>
    <p:extLst>
      <p:ext uri="{BB962C8B-B14F-4D97-AF65-F5344CB8AC3E}">
        <p14:creationId xmlns:p14="http://schemas.microsoft.com/office/powerpoint/2010/main" val="2469050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259632" y="332656"/>
            <a:ext cx="7488832" cy="936104"/>
          </a:xfrm>
        </p:spPr>
        <p:txBody>
          <a:bodyPr>
            <a:normAutofit/>
          </a:bodyPr>
          <a:lstStyle/>
          <a:p>
            <a:endParaRPr lang="es-AR" sz="1800" dirty="0">
              <a:latin typeface="Arial" panose="020B0604020202020204" pitchFamily="34" charset="0"/>
              <a:cs typeface="Arial" panose="020B0604020202020204" pitchFamily="34" charset="0"/>
            </a:endParaRPr>
          </a:p>
          <a:p>
            <a:pPr algn="ctr"/>
            <a:r>
              <a:rPr lang="es-AR" sz="1400" b="1" dirty="0" smtClean="0">
                <a:latin typeface="Arial" panose="020B0604020202020204" pitchFamily="34" charset="0"/>
                <a:cs typeface="Arial" panose="020B0604020202020204" pitchFamily="34" charset="0"/>
              </a:rPr>
              <a:t>Alcance del  Programa de Incentivos a Docentes-Investigadores (II)   </a:t>
            </a:r>
            <a:endParaRPr lang="es-AR" sz="1400" dirty="0" smtClean="0">
              <a:latin typeface="Arial" panose="020B0604020202020204" pitchFamily="34" charset="0"/>
              <a:cs typeface="Arial" panose="020B0604020202020204" pitchFamily="34" charset="0"/>
            </a:endParaRPr>
          </a:p>
          <a:p>
            <a:endParaRPr lang="es-AR" sz="14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a:latin typeface="Arial" panose="020B0604020202020204" pitchFamily="34" charset="0"/>
              <a:cs typeface="Arial" panose="020B0604020202020204" pitchFamily="34" charset="0"/>
            </a:endParaRPr>
          </a:p>
        </p:txBody>
      </p:sp>
      <p:sp>
        <p:nvSpPr>
          <p:cNvPr id="5" name="4 Marcador de número de diapositiva"/>
          <p:cNvSpPr>
            <a:spLocks noGrp="1"/>
          </p:cNvSpPr>
          <p:nvPr>
            <p:ph type="sldNum" sz="quarter" idx="12"/>
          </p:nvPr>
        </p:nvSpPr>
        <p:spPr/>
        <p:txBody>
          <a:bodyPr/>
          <a:lstStyle/>
          <a:p>
            <a:fld id="{132FADFE-3B8F-471C-ABF0-DBC7717ECBBC}" type="slidenum">
              <a:rPr lang="es-ES" smtClean="0"/>
              <a:t>6</a:t>
            </a:fld>
            <a:endParaRPr lang="es-ES"/>
          </a:p>
        </p:txBody>
      </p:sp>
      <p:graphicFrame>
        <p:nvGraphicFramePr>
          <p:cNvPr id="4" name="3 Gráfico"/>
          <p:cNvGraphicFramePr/>
          <p:nvPr>
            <p:extLst>
              <p:ext uri="{D42A27DB-BD31-4B8C-83A1-F6EECF244321}">
                <p14:modId xmlns:p14="http://schemas.microsoft.com/office/powerpoint/2010/main" val="1393258816"/>
              </p:ext>
            </p:extLst>
          </p:nvPr>
        </p:nvGraphicFramePr>
        <p:xfrm>
          <a:off x="1925514" y="2060848"/>
          <a:ext cx="6407100" cy="3307561"/>
        </p:xfrm>
        <a:graphic>
          <a:graphicData uri="http://schemas.openxmlformats.org/drawingml/2006/chart">
            <c:chart xmlns:c="http://schemas.openxmlformats.org/drawingml/2006/chart" xmlns:r="http://schemas.openxmlformats.org/officeDocument/2006/relationships" r:id="rId2"/>
          </a:graphicData>
        </a:graphic>
      </p:graphicFrame>
      <p:sp>
        <p:nvSpPr>
          <p:cNvPr id="6" name="2 Subtítulo"/>
          <p:cNvSpPr txBox="1">
            <a:spLocks/>
          </p:cNvSpPr>
          <p:nvPr/>
        </p:nvSpPr>
        <p:spPr>
          <a:xfrm>
            <a:off x="1425744" y="1340768"/>
            <a:ext cx="7406640" cy="936104"/>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200" b="1" dirty="0" smtClean="0">
                <a:latin typeface="Arial" panose="020B0604020202020204" pitchFamily="34" charset="0"/>
                <a:cs typeface="Arial" panose="020B0604020202020204" pitchFamily="34" charset="0"/>
              </a:rPr>
              <a:t>Porcentaje </a:t>
            </a:r>
            <a:r>
              <a:rPr lang="es-AR" sz="1200" b="1" dirty="0">
                <a:latin typeface="Arial" panose="020B0604020202020204" pitchFamily="34" charset="0"/>
                <a:cs typeface="Arial" panose="020B0604020202020204" pitchFamily="34" charset="0"/>
              </a:rPr>
              <a:t>de docentes-investigadores  de UUNN que perciben el incentivo </a:t>
            </a:r>
            <a:endParaRPr lang="es-AR" sz="1200" b="1" dirty="0" smtClean="0">
              <a:latin typeface="Arial" panose="020B0604020202020204" pitchFamily="34" charset="0"/>
              <a:cs typeface="Arial" panose="020B0604020202020204" pitchFamily="34" charset="0"/>
            </a:endParaRPr>
          </a:p>
          <a:p>
            <a:pPr algn="ctr"/>
            <a:r>
              <a:rPr lang="es-AR" sz="1200" b="1" dirty="0" smtClean="0">
                <a:latin typeface="Arial" panose="020B0604020202020204" pitchFamily="34" charset="0"/>
                <a:cs typeface="Arial" panose="020B0604020202020204" pitchFamily="34" charset="0"/>
              </a:rPr>
              <a:t>según </a:t>
            </a:r>
            <a:r>
              <a:rPr lang="es-AR" sz="1200" b="1" dirty="0">
                <a:latin typeface="Arial" panose="020B0604020202020204" pitchFamily="34" charset="0"/>
                <a:cs typeface="Arial" panose="020B0604020202020204" pitchFamily="34" charset="0"/>
              </a:rPr>
              <a:t>categoría equivalente de investigación (CEI</a:t>
            </a:r>
            <a:r>
              <a:rPr lang="es-AR" sz="1200" b="1" dirty="0" smtClean="0">
                <a:latin typeface="Arial" panose="020B0604020202020204" pitchFamily="34" charset="0"/>
                <a:cs typeface="Arial" panose="020B0604020202020204" pitchFamily="34" charset="0"/>
              </a:rPr>
              <a:t>)</a:t>
            </a:r>
            <a:endParaRPr lang="es-AR" sz="12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a:latin typeface="Arial" panose="020B0604020202020204" pitchFamily="34" charset="0"/>
              <a:cs typeface="Arial" panose="020B0604020202020204" pitchFamily="34" charset="0"/>
            </a:endParaRPr>
          </a:p>
        </p:txBody>
      </p:sp>
      <p:sp>
        <p:nvSpPr>
          <p:cNvPr id="7" name="2 Subtítulo"/>
          <p:cNvSpPr txBox="1">
            <a:spLocks/>
          </p:cNvSpPr>
          <p:nvPr/>
        </p:nvSpPr>
        <p:spPr>
          <a:xfrm>
            <a:off x="1259632" y="4979343"/>
            <a:ext cx="7406640" cy="936104"/>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050" b="1" dirty="0" smtClean="0">
                <a:latin typeface="Arial" panose="020B0604020202020204" pitchFamily="34" charset="0"/>
                <a:cs typeface="Arial" panose="020B0604020202020204" pitchFamily="34" charset="0"/>
              </a:rPr>
              <a:t>Fuente: Ezeiza Pohl (2016) sobre Anuarios estadísticos de la SPU</a:t>
            </a:r>
            <a:endParaRPr lang="es-AR" sz="105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5198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259632" y="332656"/>
            <a:ext cx="7572752" cy="936104"/>
          </a:xfrm>
        </p:spPr>
        <p:txBody>
          <a:bodyPr>
            <a:normAutofit/>
          </a:bodyPr>
          <a:lstStyle/>
          <a:p>
            <a:endParaRPr lang="es-AR" sz="1800" dirty="0">
              <a:latin typeface="Arial" panose="020B0604020202020204" pitchFamily="34" charset="0"/>
              <a:cs typeface="Arial" panose="020B0604020202020204" pitchFamily="34" charset="0"/>
            </a:endParaRPr>
          </a:p>
          <a:p>
            <a:pPr algn="ctr"/>
            <a:r>
              <a:rPr lang="es-AR" sz="1400" b="1" dirty="0" smtClean="0">
                <a:latin typeface="Arial" panose="020B0604020202020204" pitchFamily="34" charset="0"/>
                <a:cs typeface="Arial" panose="020B0604020202020204" pitchFamily="34" charset="0"/>
              </a:rPr>
              <a:t>Alcance del  Programa de Incentivos a Docentes-Investigadores (III)   </a:t>
            </a:r>
            <a:endParaRPr lang="es-AR" sz="1400" dirty="0" smtClean="0">
              <a:latin typeface="Arial" panose="020B0604020202020204" pitchFamily="34" charset="0"/>
              <a:cs typeface="Arial" panose="020B0604020202020204" pitchFamily="34" charset="0"/>
            </a:endParaRPr>
          </a:p>
          <a:p>
            <a:endParaRPr lang="es-AR" sz="14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a:latin typeface="Arial" panose="020B0604020202020204" pitchFamily="34" charset="0"/>
              <a:cs typeface="Arial" panose="020B0604020202020204" pitchFamily="34" charset="0"/>
            </a:endParaRPr>
          </a:p>
        </p:txBody>
      </p:sp>
      <p:sp>
        <p:nvSpPr>
          <p:cNvPr id="5" name="4 Marcador de número de diapositiva"/>
          <p:cNvSpPr>
            <a:spLocks noGrp="1"/>
          </p:cNvSpPr>
          <p:nvPr>
            <p:ph type="sldNum" sz="quarter" idx="12"/>
          </p:nvPr>
        </p:nvSpPr>
        <p:spPr/>
        <p:txBody>
          <a:bodyPr/>
          <a:lstStyle/>
          <a:p>
            <a:fld id="{132FADFE-3B8F-471C-ABF0-DBC7717ECBBC}" type="slidenum">
              <a:rPr lang="es-ES" smtClean="0"/>
              <a:t>7</a:t>
            </a:fld>
            <a:endParaRPr lang="es-ES"/>
          </a:p>
        </p:txBody>
      </p:sp>
      <p:sp>
        <p:nvSpPr>
          <p:cNvPr id="6" name="2 Subtítulo"/>
          <p:cNvSpPr txBox="1">
            <a:spLocks/>
          </p:cNvSpPr>
          <p:nvPr/>
        </p:nvSpPr>
        <p:spPr>
          <a:xfrm>
            <a:off x="1425744" y="1340768"/>
            <a:ext cx="7406640" cy="936104"/>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200" b="1" dirty="0">
                <a:latin typeface="Arial" panose="020B0604020202020204" pitchFamily="34" charset="0"/>
                <a:cs typeface="Arial" panose="020B0604020202020204" pitchFamily="34" charset="0"/>
              </a:rPr>
              <a:t>Porcentaje de docentes-investigadores de UUNN que perciben el incentivo </a:t>
            </a:r>
            <a:endParaRPr lang="es-AR" sz="1200" b="1" dirty="0" smtClean="0">
              <a:latin typeface="Arial" panose="020B0604020202020204" pitchFamily="34" charset="0"/>
              <a:cs typeface="Arial" panose="020B0604020202020204" pitchFamily="34" charset="0"/>
            </a:endParaRPr>
          </a:p>
          <a:p>
            <a:pPr algn="ctr"/>
            <a:r>
              <a:rPr lang="es-AR" sz="1200" b="1" dirty="0" smtClean="0">
                <a:latin typeface="Arial" panose="020B0604020202020204" pitchFamily="34" charset="0"/>
                <a:cs typeface="Arial" panose="020B0604020202020204" pitchFamily="34" charset="0"/>
              </a:rPr>
              <a:t>según </a:t>
            </a:r>
            <a:r>
              <a:rPr lang="es-AR" sz="1200" b="1" dirty="0">
                <a:latin typeface="Arial" panose="020B0604020202020204" pitchFamily="34" charset="0"/>
                <a:cs typeface="Arial" panose="020B0604020202020204" pitchFamily="34" charset="0"/>
              </a:rPr>
              <a:t>categoría equivalente de investigación (CEI) y dedicación </a:t>
            </a:r>
            <a:r>
              <a:rPr lang="es-AR" sz="1200" b="1" dirty="0" smtClean="0">
                <a:latin typeface="Arial" panose="020B0604020202020204" pitchFamily="34" charset="0"/>
                <a:cs typeface="Arial" panose="020B0604020202020204" pitchFamily="34" charset="0"/>
              </a:rPr>
              <a:t>docente</a:t>
            </a:r>
            <a:endParaRPr lang="es-AR" sz="1200" dirty="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a:latin typeface="Arial" panose="020B0604020202020204" pitchFamily="34" charset="0"/>
              <a:cs typeface="Arial" panose="020B0604020202020204" pitchFamily="34" charset="0"/>
            </a:endParaRPr>
          </a:p>
        </p:txBody>
      </p:sp>
      <p:sp>
        <p:nvSpPr>
          <p:cNvPr id="7" name="2 Subtítulo"/>
          <p:cNvSpPr txBox="1">
            <a:spLocks/>
          </p:cNvSpPr>
          <p:nvPr/>
        </p:nvSpPr>
        <p:spPr>
          <a:xfrm>
            <a:off x="1907704" y="4755976"/>
            <a:ext cx="5472608" cy="648072"/>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050" b="1" dirty="0" smtClean="0">
                <a:latin typeface="Arial" panose="020B0604020202020204" pitchFamily="34" charset="0"/>
                <a:cs typeface="Arial" panose="020B0604020202020204" pitchFamily="34" charset="0"/>
              </a:rPr>
              <a:t>Fuente: Ezeiza Pohl (2016) sobre Anuarios estadísticos de la SPU</a:t>
            </a:r>
            <a:endParaRPr lang="es-AR" sz="105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a:latin typeface="Arial" panose="020B0604020202020204" pitchFamily="34" charset="0"/>
              <a:cs typeface="Arial" panose="020B0604020202020204" pitchFamily="34" charset="0"/>
            </a:endParaRPr>
          </a:p>
        </p:txBody>
      </p:sp>
      <p:graphicFrame>
        <p:nvGraphicFramePr>
          <p:cNvPr id="8" name="7 Gráfico"/>
          <p:cNvGraphicFramePr/>
          <p:nvPr>
            <p:extLst>
              <p:ext uri="{D42A27DB-BD31-4B8C-83A1-F6EECF244321}">
                <p14:modId xmlns:p14="http://schemas.microsoft.com/office/powerpoint/2010/main" val="1413067006"/>
              </p:ext>
            </p:extLst>
          </p:nvPr>
        </p:nvGraphicFramePr>
        <p:xfrm>
          <a:off x="1907704" y="2060848"/>
          <a:ext cx="6099326" cy="30366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05203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259632" y="332656"/>
            <a:ext cx="7572752" cy="936104"/>
          </a:xfrm>
        </p:spPr>
        <p:txBody>
          <a:bodyPr>
            <a:normAutofit/>
          </a:bodyPr>
          <a:lstStyle/>
          <a:p>
            <a:endParaRPr lang="es-AR" sz="1800" dirty="0">
              <a:latin typeface="Arial" panose="020B0604020202020204" pitchFamily="34" charset="0"/>
              <a:cs typeface="Arial" panose="020B0604020202020204" pitchFamily="34" charset="0"/>
            </a:endParaRPr>
          </a:p>
          <a:p>
            <a:pPr algn="ctr"/>
            <a:r>
              <a:rPr lang="es-AR" sz="1400" b="1" dirty="0" smtClean="0">
                <a:latin typeface="Arial" panose="020B0604020202020204" pitchFamily="34" charset="0"/>
                <a:cs typeface="Arial" panose="020B0604020202020204" pitchFamily="34" charset="0"/>
              </a:rPr>
              <a:t>Alcance del  Programa de Incentivos a Docentes-Investigadores (IV)   </a:t>
            </a:r>
            <a:endParaRPr lang="es-AR" sz="1400" dirty="0" smtClean="0">
              <a:latin typeface="Arial" panose="020B0604020202020204" pitchFamily="34" charset="0"/>
              <a:cs typeface="Arial" panose="020B0604020202020204" pitchFamily="34" charset="0"/>
            </a:endParaRPr>
          </a:p>
          <a:p>
            <a:endParaRPr lang="es-AR" sz="14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a:latin typeface="Arial" panose="020B0604020202020204" pitchFamily="34" charset="0"/>
              <a:cs typeface="Arial" panose="020B0604020202020204" pitchFamily="34" charset="0"/>
            </a:endParaRPr>
          </a:p>
        </p:txBody>
      </p:sp>
      <p:sp>
        <p:nvSpPr>
          <p:cNvPr id="5" name="4 Marcador de número de diapositiva"/>
          <p:cNvSpPr>
            <a:spLocks noGrp="1"/>
          </p:cNvSpPr>
          <p:nvPr>
            <p:ph type="sldNum" sz="quarter" idx="12"/>
          </p:nvPr>
        </p:nvSpPr>
        <p:spPr/>
        <p:txBody>
          <a:bodyPr/>
          <a:lstStyle/>
          <a:p>
            <a:fld id="{132FADFE-3B8F-471C-ABF0-DBC7717ECBBC}" type="slidenum">
              <a:rPr lang="es-ES" smtClean="0"/>
              <a:t>8</a:t>
            </a:fld>
            <a:endParaRPr lang="es-ES"/>
          </a:p>
        </p:txBody>
      </p:sp>
      <p:sp>
        <p:nvSpPr>
          <p:cNvPr id="6" name="2 Subtítulo"/>
          <p:cNvSpPr txBox="1">
            <a:spLocks/>
          </p:cNvSpPr>
          <p:nvPr/>
        </p:nvSpPr>
        <p:spPr>
          <a:xfrm>
            <a:off x="1300728" y="1052736"/>
            <a:ext cx="7406640" cy="936104"/>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200" b="1" dirty="0">
                <a:latin typeface="Arial" panose="020B0604020202020204" pitchFamily="34" charset="0"/>
                <a:cs typeface="Arial" panose="020B0604020202020204" pitchFamily="34" charset="0"/>
              </a:rPr>
              <a:t>Comparación de la variación porcentual interanual </a:t>
            </a:r>
            <a:r>
              <a:rPr lang="es-AR" sz="1200" b="1" dirty="0" smtClean="0">
                <a:latin typeface="Arial" panose="020B0604020202020204" pitchFamily="34" charset="0"/>
                <a:cs typeface="Arial" panose="020B0604020202020204" pitchFamily="34" charset="0"/>
              </a:rPr>
              <a:t>de docentes </a:t>
            </a:r>
            <a:r>
              <a:rPr lang="es-AR" sz="1200" b="1" dirty="0">
                <a:latin typeface="Arial" panose="020B0604020202020204" pitchFamily="34" charset="0"/>
                <a:cs typeface="Arial" panose="020B0604020202020204" pitchFamily="34" charset="0"/>
              </a:rPr>
              <a:t>de UUNN, </a:t>
            </a:r>
            <a:endParaRPr lang="es-AR" sz="1200" b="1" dirty="0" smtClean="0">
              <a:latin typeface="Arial" panose="020B0604020202020204" pitchFamily="34" charset="0"/>
              <a:cs typeface="Arial" panose="020B0604020202020204" pitchFamily="34" charset="0"/>
            </a:endParaRPr>
          </a:p>
          <a:p>
            <a:pPr algn="ctr"/>
            <a:r>
              <a:rPr lang="es-AR" sz="1200" b="1" dirty="0" smtClean="0">
                <a:latin typeface="Arial" panose="020B0604020202020204" pitchFamily="34" charset="0"/>
                <a:cs typeface="Arial" panose="020B0604020202020204" pitchFamily="34" charset="0"/>
              </a:rPr>
              <a:t> </a:t>
            </a:r>
            <a:r>
              <a:rPr lang="es-AR" sz="1200" b="1" dirty="0">
                <a:latin typeface="Arial" panose="020B0604020202020204" pitchFamily="34" charset="0"/>
                <a:cs typeface="Arial" panose="020B0604020202020204" pitchFamily="34" charset="0"/>
              </a:rPr>
              <a:t>Docentes incentivados y </a:t>
            </a:r>
            <a:r>
              <a:rPr lang="es-AR" sz="1200" b="1" dirty="0" smtClean="0">
                <a:latin typeface="Arial" panose="020B0604020202020204" pitchFamily="34" charset="0"/>
                <a:cs typeface="Arial" panose="020B0604020202020204" pitchFamily="34" charset="0"/>
              </a:rPr>
              <a:t>Proyectos </a:t>
            </a:r>
            <a:r>
              <a:rPr lang="es-AR" sz="1200" b="1" dirty="0">
                <a:latin typeface="Arial" panose="020B0604020202020204" pitchFamily="34" charset="0"/>
                <a:cs typeface="Arial" panose="020B0604020202020204" pitchFamily="34" charset="0"/>
              </a:rPr>
              <a:t>Acreditados</a:t>
            </a:r>
            <a:endParaRPr lang="es-AR" sz="1200" dirty="0">
              <a:latin typeface="Arial" panose="020B0604020202020204" pitchFamily="34" charset="0"/>
              <a:cs typeface="Arial" panose="020B0604020202020204" pitchFamily="34" charset="0"/>
            </a:endParaRPr>
          </a:p>
        </p:txBody>
      </p:sp>
      <p:sp>
        <p:nvSpPr>
          <p:cNvPr id="7" name="2 Subtítulo"/>
          <p:cNvSpPr txBox="1">
            <a:spLocks/>
          </p:cNvSpPr>
          <p:nvPr/>
        </p:nvSpPr>
        <p:spPr>
          <a:xfrm>
            <a:off x="1907704" y="4914031"/>
            <a:ext cx="5472608" cy="648072"/>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050" b="1" dirty="0" smtClean="0">
                <a:latin typeface="Arial" panose="020B0604020202020204" pitchFamily="34" charset="0"/>
                <a:cs typeface="Arial" panose="020B0604020202020204" pitchFamily="34" charset="0"/>
              </a:rPr>
              <a:t>Fuente: Ezeiza Pohl (2016) sobre Anuarios estadísticos de la SPU</a:t>
            </a:r>
            <a:endParaRPr lang="es-AR" sz="105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smtClean="0">
              <a:latin typeface="Arial" panose="020B0604020202020204" pitchFamily="34" charset="0"/>
              <a:cs typeface="Arial" panose="020B0604020202020204" pitchFamily="34" charset="0"/>
            </a:endParaRPr>
          </a:p>
          <a:p>
            <a:pPr marL="313182" indent="-285750">
              <a:buFont typeface="Wingdings" panose="05000000000000000000" pitchFamily="2" charset="2"/>
              <a:buChar char="ü"/>
            </a:pPr>
            <a:endParaRPr lang="es-AR" sz="1600" dirty="0">
              <a:latin typeface="Arial" panose="020B0604020202020204" pitchFamily="34" charset="0"/>
              <a:cs typeface="Arial" panose="020B0604020202020204" pitchFamily="34" charset="0"/>
            </a:endParaRPr>
          </a:p>
        </p:txBody>
      </p:sp>
      <p:graphicFrame>
        <p:nvGraphicFramePr>
          <p:cNvPr id="9" name="8 Gráfico"/>
          <p:cNvGraphicFramePr/>
          <p:nvPr>
            <p:extLst>
              <p:ext uri="{D42A27DB-BD31-4B8C-83A1-F6EECF244321}">
                <p14:modId xmlns:p14="http://schemas.microsoft.com/office/powerpoint/2010/main" val="3127693003"/>
              </p:ext>
            </p:extLst>
          </p:nvPr>
        </p:nvGraphicFramePr>
        <p:xfrm>
          <a:off x="2195736" y="1962336"/>
          <a:ext cx="6046425" cy="32763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3431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132FADFE-3B8F-471C-ABF0-DBC7717ECBBC}" type="slidenum">
              <a:rPr lang="es-ES" smtClean="0"/>
              <a:t>9</a:t>
            </a:fld>
            <a:endParaRPr lang="es-ES"/>
          </a:p>
        </p:txBody>
      </p:sp>
      <p:sp>
        <p:nvSpPr>
          <p:cNvPr id="6" name="2 Subtítulo"/>
          <p:cNvSpPr txBox="1">
            <a:spLocks/>
          </p:cNvSpPr>
          <p:nvPr/>
        </p:nvSpPr>
        <p:spPr>
          <a:xfrm>
            <a:off x="1226412" y="383357"/>
            <a:ext cx="7522051" cy="936104"/>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400" b="1" dirty="0">
                <a:latin typeface="Arial" panose="020B0604020202020204" pitchFamily="34" charset="0"/>
                <a:cs typeface="Arial" panose="020B0604020202020204" pitchFamily="34" charset="0"/>
              </a:rPr>
              <a:t>Factores que inciden en la evaluación </a:t>
            </a:r>
            <a:r>
              <a:rPr lang="es-AR" sz="1400" b="1" dirty="0" smtClean="0">
                <a:latin typeface="Arial" panose="020B0604020202020204" pitchFamily="34" charset="0"/>
                <a:cs typeface="Arial" panose="020B0604020202020204" pitchFamily="34" charset="0"/>
              </a:rPr>
              <a:t>de la productividad del docente-investigador  (I) Asignación de valores máximos</a:t>
            </a:r>
            <a:endParaRPr lang="es-AR" sz="1400" b="1" dirty="0">
              <a:latin typeface="Arial" panose="020B0604020202020204" pitchFamily="34" charset="0"/>
              <a:cs typeface="Arial" panose="020B0604020202020204" pitchFamily="34" charset="0"/>
            </a:endParaRPr>
          </a:p>
        </p:txBody>
      </p:sp>
      <p:sp>
        <p:nvSpPr>
          <p:cNvPr id="7" name="2 Subtítulo"/>
          <p:cNvSpPr txBox="1">
            <a:spLocks/>
          </p:cNvSpPr>
          <p:nvPr/>
        </p:nvSpPr>
        <p:spPr>
          <a:xfrm>
            <a:off x="1866925" y="4833156"/>
            <a:ext cx="6125616" cy="648072"/>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endParaRPr lang="es-AR" sz="1800" dirty="0" smtClean="0">
              <a:latin typeface="Arial" panose="020B0604020202020204" pitchFamily="34" charset="0"/>
              <a:cs typeface="Arial" panose="020B0604020202020204" pitchFamily="34" charset="0"/>
            </a:endParaRPr>
          </a:p>
          <a:p>
            <a:pPr algn="ctr"/>
            <a:r>
              <a:rPr lang="es-AR" sz="1200" dirty="0" smtClean="0">
                <a:latin typeface="Arial" panose="020B0604020202020204" pitchFamily="34" charset="0"/>
                <a:cs typeface="Arial" panose="020B0604020202020204" pitchFamily="34" charset="0"/>
              </a:rPr>
              <a:t>Fuente</a:t>
            </a:r>
            <a:r>
              <a:rPr lang="es-AR" sz="1200" dirty="0">
                <a:latin typeface="Arial" panose="020B0604020202020204" pitchFamily="34" charset="0"/>
                <a:cs typeface="Arial" panose="020B0604020202020204" pitchFamily="34" charset="0"/>
              </a:rPr>
              <a:t>: </a:t>
            </a:r>
            <a:r>
              <a:rPr lang="es-AR" sz="1200" dirty="0" smtClean="0">
                <a:latin typeface="Arial" panose="020B0604020202020204" pitchFamily="34" charset="0"/>
                <a:cs typeface="Arial" panose="020B0604020202020204" pitchFamily="34" charset="0"/>
              </a:rPr>
              <a:t>Grilla </a:t>
            </a:r>
            <a:r>
              <a:rPr lang="es-AR" sz="1200" dirty="0">
                <a:latin typeface="Arial" panose="020B0604020202020204" pitchFamily="34" charset="0"/>
                <a:cs typeface="Arial" panose="020B0604020202020204" pitchFamily="34" charset="0"/>
              </a:rPr>
              <a:t>de evaluación. Manual de </a:t>
            </a:r>
            <a:r>
              <a:rPr lang="es-AR" sz="1200" dirty="0" smtClean="0">
                <a:latin typeface="Arial" panose="020B0604020202020204" pitchFamily="34" charset="0"/>
                <a:cs typeface="Arial" panose="020B0604020202020204" pitchFamily="34" charset="0"/>
              </a:rPr>
              <a:t>procedimientos  SPU (2014)</a:t>
            </a:r>
            <a:endParaRPr lang="es-AR" sz="1200" dirty="0">
              <a:latin typeface="Arial" panose="020B0604020202020204" pitchFamily="34" charset="0"/>
              <a:cs typeface="Arial" panose="020B0604020202020204" pitchFamily="34" charset="0"/>
            </a:endParaRPr>
          </a:p>
        </p:txBody>
      </p:sp>
      <p:graphicFrame>
        <p:nvGraphicFramePr>
          <p:cNvPr id="2" name="1 Diagrama"/>
          <p:cNvGraphicFramePr/>
          <p:nvPr>
            <p:extLst>
              <p:ext uri="{D42A27DB-BD31-4B8C-83A1-F6EECF244321}">
                <p14:modId xmlns:p14="http://schemas.microsoft.com/office/powerpoint/2010/main" val="2858046321"/>
              </p:ext>
            </p:extLst>
          </p:nvPr>
        </p:nvGraphicFramePr>
        <p:xfrm>
          <a:off x="2157425" y="1484784"/>
          <a:ext cx="5544616" cy="34563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30396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371</TotalTime>
  <Words>1486</Words>
  <Application>Microsoft Office PowerPoint</Application>
  <PresentationFormat>Presentación en pantalla (4:3)</PresentationFormat>
  <Paragraphs>152</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Solsticio</vt:lpstr>
      <vt:lpstr>Quién es Quién 2017 “Investigación, visibilidad e impacto científico”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Quién es Quién 2017 “Investigación, visibilidad e impacto científico”</dc:title>
  <dc:creator>USER</dc:creator>
  <cp:lastModifiedBy>USER</cp:lastModifiedBy>
  <cp:revision>52</cp:revision>
  <dcterms:created xsi:type="dcterms:W3CDTF">2017-10-04T14:29:34Z</dcterms:created>
  <dcterms:modified xsi:type="dcterms:W3CDTF">2017-10-20T08:07:19Z</dcterms:modified>
</cp:coreProperties>
</file>